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9"/>
  </p:notesMasterIdLst>
  <p:sldIdLst>
    <p:sldId id="294" r:id="rId2"/>
    <p:sldId id="295" r:id="rId3"/>
    <p:sldId id="257" r:id="rId4"/>
    <p:sldId id="258" r:id="rId5"/>
    <p:sldId id="259" r:id="rId6"/>
    <p:sldId id="260" r:id="rId7"/>
    <p:sldId id="262" r:id="rId8"/>
    <p:sldId id="263" r:id="rId9"/>
    <p:sldId id="265" r:id="rId10"/>
    <p:sldId id="267" r:id="rId11"/>
    <p:sldId id="268" r:id="rId12"/>
    <p:sldId id="269" r:id="rId13"/>
    <p:sldId id="270" r:id="rId14"/>
    <p:sldId id="271" r:id="rId15"/>
    <p:sldId id="293" r:id="rId16"/>
    <p:sldId id="272" r:id="rId17"/>
    <p:sldId id="273" r:id="rId18"/>
    <p:sldId id="274" r:id="rId19"/>
    <p:sldId id="275" r:id="rId20"/>
    <p:sldId id="276" r:id="rId21"/>
    <p:sldId id="277" r:id="rId22"/>
    <p:sldId id="278" r:id="rId23"/>
    <p:sldId id="279" r:id="rId24"/>
    <p:sldId id="280" r:id="rId25"/>
    <p:sldId id="281" r:id="rId26"/>
    <p:sldId id="297" r:id="rId27"/>
    <p:sldId id="282" r:id="rId28"/>
    <p:sldId id="283" r:id="rId29"/>
    <p:sldId id="284" r:id="rId30"/>
    <p:sldId id="285" r:id="rId31"/>
    <p:sldId id="286" r:id="rId32"/>
    <p:sldId id="288" r:id="rId33"/>
    <p:sldId id="289" r:id="rId34"/>
    <p:sldId id="290" r:id="rId35"/>
    <p:sldId id="291" r:id="rId36"/>
    <p:sldId id="292" r:id="rId37"/>
    <p:sldId id="296"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p:scale>
          <a:sx n="75" d="100"/>
          <a:sy n="75" d="100"/>
        </p:scale>
        <p:origin x="-123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7510B3E-5C1C-44F7-B804-B1BED556C657}" type="datetimeFigureOut">
              <a:rPr lang="ar-IQ" smtClean="0"/>
              <a:pPr/>
              <a:t>07/04/1439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EC5E50-DFBC-4448-8ACD-7849E8B21D1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6CEC5E50-DFBC-4448-8ACD-7849E8B21D11}" type="slidenum">
              <a:rPr lang="ar-IQ" smtClean="0"/>
              <a:pPr/>
              <a:t>9</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19" name="عنصر نائب للتذييل 18"/>
          <p:cNvSpPr>
            <a:spLocks noGrp="1"/>
          </p:cNvSpPr>
          <p:nvPr>
            <p:ph type="ftr" sz="quarter" idx="11"/>
          </p:nvPr>
        </p:nvSpPr>
        <p:spPr/>
        <p:txBody>
          <a:bodyPr/>
          <a:lstStyle/>
          <a:p>
            <a:endParaRPr lang="ar-IQ" dirty="0"/>
          </a:p>
        </p:txBody>
      </p:sp>
      <p:sp>
        <p:nvSpPr>
          <p:cNvPr id="27" name="عنصر نائب لرقم الشريحة 26"/>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09F252E-BCC5-4835-8F29-5184FCD704A1}" type="slidenum">
              <a:rPr lang="ar-IQ" smtClean="0"/>
              <a:pPr/>
              <a:t>‹#›</a:t>
            </a:fld>
            <a:endParaRPr lang="ar-IQ" dirty="0"/>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F23F6A-4368-4021-B30E-0DAA1E20E597}" type="datetimeFigureOut">
              <a:rPr lang="ar-IQ" smtClean="0"/>
              <a:pPr/>
              <a:t>07/04/1439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809F252E-BCC5-4835-8F29-5184FCD704A1}" type="slidenum">
              <a:rPr lang="ar-IQ" smtClean="0"/>
              <a:pPr/>
              <a:t>‹#›</a:t>
            </a:fld>
            <a:endParaRPr lang="ar-IQ"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F23F6A-4368-4021-B30E-0DAA1E20E597}" type="datetimeFigureOut">
              <a:rPr lang="ar-IQ" smtClean="0"/>
              <a:pPr/>
              <a:t>07/04/1439</a:t>
            </a:fld>
            <a:endParaRPr lang="ar-IQ"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9F252E-BCC5-4835-8F29-5184FCD704A1}" type="slidenum">
              <a:rPr lang="ar-IQ" smtClean="0"/>
              <a:pPr/>
              <a:t>‹#›</a:t>
            </a:fld>
            <a:endParaRPr lang="ar-IQ"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edg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p:spPr>
        <p:style>
          <a:lnRef idx="1">
            <a:schemeClr val="accent4"/>
          </a:lnRef>
          <a:fillRef idx="2">
            <a:schemeClr val="accent4"/>
          </a:fillRef>
          <a:effectRef idx="1">
            <a:schemeClr val="accent4"/>
          </a:effectRef>
          <a:fontRef idx="minor">
            <a:schemeClr val="dk1"/>
          </a:fontRef>
        </p:style>
        <p:txBody>
          <a:bodyPr/>
          <a:lstStyle/>
          <a:p>
            <a:pPr algn="ct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إعداد برنامج تعديل السلوك </a:t>
            </a:r>
            <a:endPar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مدرس المادة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الأستاذ المساعد الدكتورة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سناء عبد الزهرة الجمعان</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إعداد الطالبة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سهام سعد علي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الدراسات العليا / الدكتوراه </a:t>
            </a:r>
          </a:p>
          <a:p>
            <a:pPr algn="ctr">
              <a:buNone/>
            </a:pPr>
            <a:r>
              <a:rPr lang="ar-IQ"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2017 - 2018</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229600" cy="1571636"/>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2000" dirty="0" smtClean="0">
                <a:solidFill>
                  <a:srgbClr val="FF0000"/>
                </a:solidFill>
              </a:rPr>
              <a:t>اسم الطفل ---- </a:t>
            </a:r>
            <a:r>
              <a:rPr lang="ar-IQ" sz="2000" dirty="0" smtClean="0">
                <a:solidFill>
                  <a:srgbClr val="FF0000"/>
                </a:solidFill>
              </a:rPr>
              <a:t>           العمر </a:t>
            </a:r>
            <a:r>
              <a:rPr lang="ar-IQ" sz="2000" dirty="0" smtClean="0">
                <a:solidFill>
                  <a:srgbClr val="FF0000"/>
                </a:solidFill>
              </a:rPr>
              <a:t>---- </a:t>
            </a:r>
            <a:r>
              <a:rPr lang="ar-IQ" sz="2000" dirty="0" smtClean="0">
                <a:solidFill>
                  <a:srgbClr val="FF0000"/>
                </a:solidFill>
              </a:rPr>
              <a:t>             تاريخ </a:t>
            </a:r>
            <a:r>
              <a:rPr lang="ar-IQ" sz="2000" dirty="0" smtClean="0">
                <a:solidFill>
                  <a:srgbClr val="FF0000"/>
                </a:solidFill>
              </a:rPr>
              <a:t>الملاحظة ----</a:t>
            </a:r>
            <a:br>
              <a:rPr lang="ar-IQ" sz="2000" dirty="0" smtClean="0">
                <a:solidFill>
                  <a:srgbClr val="FF0000"/>
                </a:solidFill>
              </a:rPr>
            </a:br>
            <a:r>
              <a:rPr lang="ar-IQ" sz="2000" dirty="0" smtClean="0">
                <a:solidFill>
                  <a:srgbClr val="FF0000"/>
                </a:solidFill>
              </a:rPr>
              <a:t>اسم </a:t>
            </a:r>
            <a:r>
              <a:rPr lang="ar-IQ" sz="2000" dirty="0" smtClean="0">
                <a:solidFill>
                  <a:srgbClr val="FF0000"/>
                </a:solidFill>
              </a:rPr>
              <a:t>الملاحظ </a:t>
            </a:r>
            <a:r>
              <a:rPr lang="ar-IQ" sz="2000" dirty="0" smtClean="0">
                <a:solidFill>
                  <a:srgbClr val="FF0000"/>
                </a:solidFill>
              </a:rPr>
              <a:t>-------   </a:t>
            </a:r>
            <a:r>
              <a:rPr lang="ar-IQ" sz="2000" dirty="0" smtClean="0">
                <a:solidFill>
                  <a:srgbClr val="FF0000"/>
                </a:solidFill>
              </a:rPr>
              <a:t>                             مدة </a:t>
            </a:r>
            <a:r>
              <a:rPr lang="ar-IQ" sz="2000" dirty="0" smtClean="0">
                <a:solidFill>
                  <a:srgbClr val="FF0000"/>
                </a:solidFill>
              </a:rPr>
              <a:t>الملاحظة </a:t>
            </a:r>
            <a:r>
              <a:rPr lang="ar-IQ" sz="2000" dirty="0" smtClean="0">
                <a:solidFill>
                  <a:srgbClr val="FF0000"/>
                </a:solidFill>
              </a:rPr>
              <a:t>--------</a:t>
            </a:r>
            <a:r>
              <a:rPr lang="ar-IQ" sz="2000" dirty="0" smtClean="0">
                <a:solidFill>
                  <a:srgbClr val="FF0000"/>
                </a:solidFill>
              </a:rPr>
              <a:t/>
            </a:r>
            <a:br>
              <a:rPr lang="ar-IQ" sz="2000" dirty="0" smtClean="0">
                <a:solidFill>
                  <a:srgbClr val="FF0000"/>
                </a:solidFill>
              </a:rPr>
            </a:br>
            <a:r>
              <a:rPr lang="ar-IQ" sz="2000" dirty="0" smtClean="0">
                <a:solidFill>
                  <a:srgbClr val="FF0000"/>
                </a:solidFill>
              </a:rPr>
              <a:t>التعليمات : الرجاء تسجيل عدد مرات ظهور السلوك (عدم إتباع التعليمات </a:t>
            </a:r>
            <a:r>
              <a:rPr lang="ar-IQ" sz="2000" dirty="0" err="1" smtClean="0">
                <a:solidFill>
                  <a:srgbClr val="FF0000"/>
                </a:solidFill>
              </a:rPr>
              <a:t>الوالدية</a:t>
            </a:r>
            <a:r>
              <a:rPr lang="ar-IQ" sz="2000" dirty="0" smtClean="0">
                <a:solidFill>
                  <a:srgbClr val="FF0000"/>
                </a:solidFill>
              </a:rPr>
              <a:t>, وعدم الانصياع للأوامر داخل المنزل من قبل الطفل )  من خلال وضع علامة (√) في خانة ظهور السلوك .</a:t>
            </a:r>
            <a:endParaRPr lang="ar-IQ" sz="2000" dirty="0"/>
          </a:p>
        </p:txBody>
      </p:sp>
      <p:graphicFrame>
        <p:nvGraphicFramePr>
          <p:cNvPr id="4" name="عنصر نائب للمحتوى 3"/>
          <p:cNvGraphicFramePr>
            <a:graphicFrameLocks noGrp="1"/>
          </p:cNvGraphicFramePr>
          <p:nvPr>
            <p:ph idx="1"/>
          </p:nvPr>
        </p:nvGraphicFramePr>
        <p:xfrm>
          <a:off x="571472" y="2428868"/>
          <a:ext cx="8229600" cy="3541875"/>
        </p:xfrm>
        <a:graphic>
          <a:graphicData uri="http://schemas.openxmlformats.org/drawingml/2006/table">
            <a:tbl>
              <a:tblPr rtl="1" firstRow="1" bandRow="1">
                <a:effectLst>
                  <a:outerShdw blurRad="50800" dist="38100" dir="8100000" algn="tr" rotWithShape="0">
                    <a:prstClr val="black">
                      <a:alpha val="40000"/>
                    </a:prstClr>
                  </a:outerShdw>
                </a:effectLst>
                <a:tableStyleId>{616DA210-FB5B-4158-B5E0-FEB733F419BA}</a:tableStyleId>
              </a:tblPr>
              <a:tblGrid>
                <a:gridCol w="554380"/>
                <a:gridCol w="900106"/>
                <a:gridCol w="2660314"/>
                <a:gridCol w="1371600"/>
                <a:gridCol w="1371600"/>
                <a:gridCol w="1371600"/>
              </a:tblGrid>
              <a:tr h="981555">
                <a:tc>
                  <a:txBody>
                    <a:bodyPr/>
                    <a:lstStyle/>
                    <a:p>
                      <a:pPr rtl="1"/>
                      <a:r>
                        <a:rPr lang="ar-IQ" dirty="0" smtClean="0">
                          <a:effectLst>
                            <a:outerShdw blurRad="50800" dist="38100" dir="2700000" algn="tl" rotWithShape="0">
                              <a:prstClr val="black">
                                <a:alpha val="40000"/>
                              </a:prstClr>
                            </a:outerShdw>
                          </a:effectLst>
                        </a:rPr>
                        <a:t>الرقم</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اليوم</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وصف السلوك</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عدد مرات الحدوث</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ملاحظات</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ظروف حدوث السلوك</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1</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السبت</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التظاهر بعدم الاستماع </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effectLst>
                            <a:outerShdw blurRad="50800" dist="38100" dir="2700000" algn="tl" rotWithShape="0">
                              <a:prstClr val="black">
                                <a:alpha val="40000"/>
                              </a:prstClr>
                            </a:outerShdw>
                          </a:effectLst>
                        </a:rPr>
                        <a:t>∕ ∕ ∕ ∕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2</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الأحد</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قول كلمة لا أريد</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 ∕ ∕ ∕    ∕ ∕ ∕ ∕</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3</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الاثنين</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الذهاب بعيدا</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 ∕ ∕ ∕    ∕ ∕ ∕ ∕</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4</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الثلاثاء</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التظاهر بعدم الاستماع</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effectLst>
                            <a:outerShdw blurRad="50800" dist="38100" dir="2700000" algn="tl" rotWithShape="0">
                              <a:prstClr val="black">
                                <a:alpha val="40000"/>
                              </a:prstClr>
                            </a:outerShdw>
                          </a:effectLst>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5</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الأربعاء</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عمل الشيء</a:t>
                      </a:r>
                      <a:r>
                        <a:rPr lang="ar-IQ" baseline="0" dirty="0" smtClean="0">
                          <a:effectLst>
                            <a:outerShdw blurRad="50800" dist="38100" dir="2700000" algn="tl" rotWithShape="0">
                              <a:prstClr val="black">
                                <a:alpha val="40000"/>
                              </a:prstClr>
                            </a:outerShdw>
                          </a:effectLst>
                        </a:rPr>
                        <a:t> النقيض للأوامر</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effectLst>
                            <a:outerShdw blurRad="50800" dist="38100" dir="2700000" algn="tl" rotWithShape="0">
                              <a:prstClr val="black">
                                <a:alpha val="40000"/>
                              </a:prstClr>
                            </a:outerShdw>
                          </a:effectLst>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6</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الخميس</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قول كلمة لا أريد</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 ∕ ∕ ∕    ∕ ∕ ∕</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999">
                <a:tc>
                  <a:txBody>
                    <a:bodyPr/>
                    <a:lstStyle/>
                    <a:p>
                      <a:pPr rtl="1"/>
                      <a:r>
                        <a:rPr lang="ar-IQ" dirty="0" smtClean="0">
                          <a:effectLst>
                            <a:outerShdw blurRad="50800" dist="38100" dir="2700000" algn="tl" rotWithShape="0">
                              <a:prstClr val="black">
                                <a:alpha val="40000"/>
                              </a:prstClr>
                            </a:outerShdw>
                          </a:effectLst>
                        </a:rPr>
                        <a:t>7</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الجمعة</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IQ" dirty="0" smtClean="0">
                          <a:effectLst>
                            <a:outerShdw blurRad="50800" dist="38100" dir="2700000" algn="tl" rotWithShape="0">
                              <a:prstClr val="black">
                                <a:alpha val="40000"/>
                              </a:prstClr>
                            </a:outerShdw>
                          </a:effectLst>
                        </a:rPr>
                        <a:t>قول كلمة لا أريد </a:t>
                      </a:r>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effectLst>
                            <a:outerShdw blurRad="50800" dist="38100" dir="2700000" algn="tl" rotWithShape="0">
                              <a:prstClr val="black">
                                <a:alpha val="40000"/>
                              </a:prstClr>
                            </a:outerShdw>
                          </a:effectLst>
                        </a:rPr>
                        <a:t>∕ ∕ ∕ ∕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IQ" dirty="0">
                        <a:effectLst>
                          <a:outerShdw blurRad="50800" dist="38100" dir="2700000" algn="tl" rotWithShape="0">
                            <a:prstClr val="black">
                              <a:alpha val="40000"/>
                            </a:prst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رابط مستقيم 9"/>
          <p:cNvCxnSpPr/>
          <p:nvPr/>
        </p:nvCxnSpPr>
        <p:spPr>
          <a:xfrm rot="10800000" flipV="1">
            <a:off x="3643306" y="3929066"/>
            <a:ext cx="428628" cy="71438"/>
          </a:xfrm>
          <a:prstGeom prst="line">
            <a:avLst/>
          </a:prstGeom>
          <a:ln w="9525"/>
        </p:spPr>
        <p:style>
          <a:lnRef idx="2">
            <a:schemeClr val="dk1"/>
          </a:lnRef>
          <a:fillRef idx="0">
            <a:schemeClr val="dk1"/>
          </a:fillRef>
          <a:effectRef idx="1">
            <a:schemeClr val="dk1"/>
          </a:effectRef>
          <a:fontRef idx="minor">
            <a:schemeClr val="tx1"/>
          </a:fontRef>
        </p:style>
      </p:cxnSp>
      <p:cxnSp>
        <p:nvCxnSpPr>
          <p:cNvPr id="14" name="رابط مستقيم 13"/>
          <p:cNvCxnSpPr/>
          <p:nvPr/>
        </p:nvCxnSpPr>
        <p:spPr>
          <a:xfrm rot="10800000">
            <a:off x="4143372" y="2928934"/>
            <a:ext cx="357190" cy="1588"/>
          </a:xfrm>
          <a:prstGeom prst="line">
            <a:avLst/>
          </a:prstGeom>
          <a:ln w="3175">
            <a:solidFill>
              <a:schemeClr val="tx1"/>
            </a:solidFill>
          </a:ln>
        </p:spPr>
        <p:style>
          <a:lnRef idx="2">
            <a:schemeClr val="dk1"/>
          </a:lnRef>
          <a:fillRef idx="0">
            <a:schemeClr val="dk1"/>
          </a:fillRef>
          <a:effectRef idx="1">
            <a:schemeClr val="dk1"/>
          </a:effectRef>
          <a:fontRef idx="minor">
            <a:schemeClr val="tx1"/>
          </a:fontRef>
        </p:style>
      </p:cxnSp>
      <p:cxnSp>
        <p:nvCxnSpPr>
          <p:cNvPr id="16" name="رابط مستقيم 15"/>
          <p:cNvCxnSpPr/>
          <p:nvPr/>
        </p:nvCxnSpPr>
        <p:spPr>
          <a:xfrm rot="10800000">
            <a:off x="4214810" y="3929066"/>
            <a:ext cx="428628" cy="71438"/>
          </a:xfrm>
          <a:prstGeom prst="line">
            <a:avLst/>
          </a:prstGeom>
          <a:ln w="9525"/>
        </p:spPr>
        <p:style>
          <a:lnRef idx="2">
            <a:schemeClr val="dk1"/>
          </a:lnRef>
          <a:fillRef idx="0">
            <a:schemeClr val="dk1"/>
          </a:fillRef>
          <a:effectRef idx="1">
            <a:schemeClr val="dk1"/>
          </a:effectRef>
          <a:fontRef idx="minor">
            <a:schemeClr val="tx1"/>
          </a:fontRef>
        </p:style>
      </p:cxnSp>
      <p:cxnSp>
        <p:nvCxnSpPr>
          <p:cNvPr id="18" name="رابط مستقيم 17"/>
          <p:cNvCxnSpPr/>
          <p:nvPr/>
        </p:nvCxnSpPr>
        <p:spPr>
          <a:xfrm rot="10800000">
            <a:off x="4214810" y="3571876"/>
            <a:ext cx="428628" cy="1588"/>
          </a:xfrm>
          <a:prstGeom prst="line">
            <a:avLst/>
          </a:prstGeom>
          <a:ln w="9525"/>
        </p:spPr>
        <p:style>
          <a:lnRef idx="2">
            <a:schemeClr val="dk1"/>
          </a:lnRef>
          <a:fillRef idx="0">
            <a:schemeClr val="dk1"/>
          </a:fillRef>
          <a:effectRef idx="1">
            <a:schemeClr val="dk1"/>
          </a:effectRef>
          <a:fontRef idx="minor">
            <a:schemeClr val="tx1"/>
          </a:fontRef>
        </p:style>
      </p:cxnSp>
      <p:cxnSp>
        <p:nvCxnSpPr>
          <p:cNvPr id="20" name="رابط مستقيم 19"/>
          <p:cNvCxnSpPr/>
          <p:nvPr/>
        </p:nvCxnSpPr>
        <p:spPr>
          <a:xfrm rot="10800000">
            <a:off x="3714744" y="5786454"/>
            <a:ext cx="42862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rot="10800000">
            <a:off x="4214810" y="4286256"/>
            <a:ext cx="428628" cy="71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flipV="1">
            <a:off x="4214810" y="4643446"/>
            <a:ext cx="428628" cy="71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4214810" y="5429264"/>
            <a:ext cx="42862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a:off x="4214810" y="5786454"/>
            <a:ext cx="42862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28670"/>
          </a:xfrm>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ar-IQ" sz="3600" dirty="0"/>
          </a:p>
        </p:txBody>
      </p:sp>
      <p:sp>
        <p:nvSpPr>
          <p:cNvPr id="3" name="عنصر نائب للمحتوى 2"/>
          <p:cNvSpPr>
            <a:spLocks noGrp="1"/>
          </p:cNvSpPr>
          <p:nvPr>
            <p:ph idx="1"/>
          </p:nvPr>
        </p:nvSpPr>
        <p:spPr>
          <a:xfrm>
            <a:off x="457200" y="1214422"/>
            <a:ext cx="8229600" cy="4911741"/>
          </a:xfrm>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sz="2800" dirty="0" smtClean="0">
                <a:cs typeface="+mj-cs"/>
              </a:rPr>
              <a:t>وقد يحدث سلوك العناد وعدم الانصياع للأوامر بشكل مختلف ومتنوع </a:t>
            </a:r>
            <a:r>
              <a:rPr lang="ar-IQ" sz="2400" dirty="0" smtClean="0">
                <a:cs typeface="+mj-cs"/>
              </a:rPr>
              <a:t>فلا</a:t>
            </a:r>
            <a:r>
              <a:rPr lang="ar-IQ" sz="2800" dirty="0" smtClean="0">
                <a:cs typeface="+mj-cs"/>
              </a:rPr>
              <a:t>بد للمعالج اكتشاف جميع أنماط السلوك التي تدل على حدوث السلوك وقد تشمل بعض الاستمارات على معلومات حول ظروف السلوك بالإضافة إلى مرات حدوثه .</a:t>
            </a:r>
            <a:endParaRPr lang="ar-IQ" sz="2800" dirty="0">
              <a:cs typeface="+mj-cs"/>
            </a:endParaRPr>
          </a:p>
        </p:txBody>
      </p:sp>
      <p:graphicFrame>
        <p:nvGraphicFramePr>
          <p:cNvPr id="4" name="جدول 3"/>
          <p:cNvGraphicFramePr>
            <a:graphicFrameLocks noGrp="1"/>
          </p:cNvGraphicFramePr>
          <p:nvPr/>
        </p:nvGraphicFramePr>
        <p:xfrm>
          <a:off x="1571604" y="2714620"/>
          <a:ext cx="6096000" cy="3235960"/>
        </p:xfrm>
        <a:graphic>
          <a:graphicData uri="http://schemas.openxmlformats.org/drawingml/2006/table">
            <a:tbl>
              <a:tblPr rtl="1" firstRow="1" bandRow="1">
                <a:tableStyleId>{D7AC3CCA-C797-4891-BE02-D94E43425B78}</a:tableStyleId>
              </a:tblPr>
              <a:tblGrid>
                <a:gridCol w="835746"/>
                <a:gridCol w="1274436"/>
                <a:gridCol w="1385878"/>
                <a:gridCol w="1380740"/>
                <a:gridCol w="1219200"/>
              </a:tblGrid>
              <a:tr h="370840">
                <a:tc>
                  <a:txBody>
                    <a:bodyPr/>
                    <a:lstStyle/>
                    <a:p>
                      <a:pPr rtl="1"/>
                      <a:r>
                        <a:rPr lang="ar-IQ" dirty="0" smtClean="0"/>
                        <a:t>الرقم</a:t>
                      </a:r>
                      <a:endParaRPr lang="ar-IQ" dirty="0"/>
                    </a:p>
                  </a:txBody>
                  <a:tcPr/>
                </a:tc>
                <a:tc>
                  <a:txBody>
                    <a:bodyPr/>
                    <a:lstStyle/>
                    <a:p>
                      <a:pPr rtl="1"/>
                      <a:r>
                        <a:rPr lang="ar-IQ" dirty="0" smtClean="0"/>
                        <a:t>حدوث السلوك</a:t>
                      </a:r>
                      <a:endParaRPr lang="ar-IQ" dirty="0"/>
                    </a:p>
                  </a:txBody>
                  <a:tcPr/>
                </a:tc>
                <a:tc>
                  <a:txBody>
                    <a:bodyPr/>
                    <a:lstStyle/>
                    <a:p>
                      <a:pPr rtl="1"/>
                      <a:r>
                        <a:rPr lang="ar-IQ" dirty="0" smtClean="0"/>
                        <a:t>ما الذي حدث قبل السلوك</a:t>
                      </a:r>
                      <a:endParaRPr lang="ar-IQ" dirty="0"/>
                    </a:p>
                  </a:txBody>
                  <a:tcPr/>
                </a:tc>
                <a:tc>
                  <a:txBody>
                    <a:bodyPr/>
                    <a:lstStyle/>
                    <a:p>
                      <a:pPr rtl="1"/>
                      <a:r>
                        <a:rPr lang="ar-IQ" dirty="0" smtClean="0"/>
                        <a:t>ما الذي حدث بعد السلوك </a:t>
                      </a:r>
                      <a:endParaRPr lang="ar-IQ" dirty="0"/>
                    </a:p>
                  </a:txBody>
                  <a:tcPr/>
                </a:tc>
                <a:tc>
                  <a:txBody>
                    <a:bodyPr/>
                    <a:lstStyle/>
                    <a:p>
                      <a:pPr rtl="1"/>
                      <a:r>
                        <a:rPr lang="ar-IQ" dirty="0" smtClean="0"/>
                        <a:t>ملاحظات</a:t>
                      </a:r>
                      <a:endParaRPr lang="ar-IQ" dirty="0"/>
                    </a:p>
                  </a:txBody>
                  <a:tcPr/>
                </a:tc>
              </a:tr>
              <a:tr h="370840">
                <a:tc>
                  <a:txBody>
                    <a:bodyPr/>
                    <a:lstStyle/>
                    <a:p>
                      <a:pPr rtl="1"/>
                      <a:r>
                        <a:rPr lang="ar-IQ" dirty="0" smtClean="0"/>
                        <a:t>1</a:t>
                      </a:r>
                      <a:endParaRPr lang="ar-IQ" dirty="0"/>
                    </a:p>
                  </a:txBody>
                  <a:tcPr/>
                </a:tc>
                <a:tc>
                  <a:txBody>
                    <a:bodyPr/>
                    <a:lstStyle/>
                    <a:p>
                      <a:pPr rtl="1"/>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2</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3</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4</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5</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6</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tr>
              <a:tr h="370840">
                <a:tc>
                  <a:txBody>
                    <a:bodyPr/>
                    <a:lstStyle/>
                    <a:p>
                      <a:pPr rtl="1"/>
                      <a:r>
                        <a:rPr lang="ar-IQ" dirty="0" smtClean="0"/>
                        <a:t>7</a:t>
                      </a:r>
                      <a:endParaRPr lang="ar-IQ" dirty="0"/>
                    </a:p>
                  </a:txBody>
                  <a:tcPr/>
                </a:tc>
                <a:tc>
                  <a:txBody>
                    <a:bodyPr/>
                    <a:lstStyle/>
                    <a:p>
                      <a:pPr rtl="1"/>
                      <a:endParaRPr lang="ar-IQ"/>
                    </a:p>
                  </a:txBody>
                  <a:tcPr/>
                </a:tc>
                <a:tc>
                  <a:txBody>
                    <a:bodyPr/>
                    <a:lstStyle/>
                    <a:p>
                      <a:pPr rtl="1"/>
                      <a:endParaRPr lang="ar-IQ" dirty="0"/>
                    </a:p>
                  </a:txBody>
                  <a:tcPr/>
                </a:tc>
                <a:tc>
                  <a:txBody>
                    <a:bodyPr/>
                    <a:lstStyle/>
                    <a:p>
                      <a:pPr rtl="1"/>
                      <a:endParaRPr lang="ar-IQ"/>
                    </a:p>
                  </a:txBody>
                  <a:tcPr/>
                </a:tc>
                <a:tc>
                  <a:txBody>
                    <a:bodyPr/>
                    <a:lstStyle/>
                    <a:p>
                      <a:pPr rtl="1"/>
                      <a:endParaRPr lang="ar-IQ" dirty="0"/>
                    </a:p>
                  </a:txBody>
                  <a:tcPr/>
                </a:tc>
              </a:tr>
            </a:tbl>
          </a:graphicData>
        </a:graphic>
      </p:graphicFrame>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إن عملية تحديد ظروف السلوك تستهدف التحديد الدقيق للمثيرات </a:t>
            </a:r>
            <a:r>
              <a:rPr lang="ar-IQ" dirty="0" err="1" smtClean="0"/>
              <a:t>البعدية</a:t>
            </a:r>
            <a:r>
              <a:rPr lang="ar-IQ" dirty="0" smtClean="0"/>
              <a:t> والقبلية للسلوك غير المرغوب , فمثلا قد يظهر سلوك الاعتداء على الأم خلال إطعام أو مداعبة الأخت الصغرى , أو يظهر سلوك عدم الاستماع والانصياع للتعليمات </a:t>
            </a:r>
            <a:r>
              <a:rPr lang="ar-IQ" dirty="0" err="1" smtClean="0"/>
              <a:t>الوالدية</a:t>
            </a:r>
            <a:r>
              <a:rPr lang="ar-IQ" dirty="0" smtClean="0"/>
              <a:t> خلال انشغال الأهل في نشاطاتهم أو خلال انشغال الطفل باللعب داخل غرفته .</a:t>
            </a:r>
          </a:p>
          <a:p>
            <a:pPr algn="just"/>
            <a:r>
              <a:rPr lang="ar-IQ" dirty="0" smtClean="0"/>
              <a:t>وتتطلب هذه الخطوة إجراء مقابلات مع الأفراد المهمين بالفرد والتساؤل حول ظروف حدوث السلوك فمثلا قد يبدأ سلوك التمرد أو المعارضة لرأي الوالدين عندما عارض الطفل أوامر والده أثناء وجود الجد في الموقف وما تلي ذلك من ضحك وتشجيع للطفل من قبل الجد .</a:t>
            </a:r>
            <a:endParaRPr lang="ar-IQ"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dirty="0" smtClean="0">
                <a:solidFill>
                  <a:srgbClr val="FF0000"/>
                </a:solidFill>
              </a:rPr>
              <a:t>إن معلومات لواحق السلوك أو توابعه تقدم لنا معلومات حول :</a:t>
            </a:r>
            <a:endParaRPr lang="ar-IQ" sz="3600"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a:buNone/>
            </a:pPr>
            <a:r>
              <a:rPr lang="ar-IQ" dirty="0" smtClean="0"/>
              <a:t>1- نوع السلوك مصدر الشكوى (معارضة , تخريب , شتم ,بصق ) .</a:t>
            </a:r>
          </a:p>
          <a:p>
            <a:pPr>
              <a:buNone/>
            </a:pPr>
            <a:r>
              <a:rPr lang="ar-IQ" dirty="0" smtClean="0"/>
              <a:t>2- تاريخ بدء حدوثه .</a:t>
            </a:r>
          </a:p>
          <a:p>
            <a:pPr>
              <a:buNone/>
            </a:pPr>
            <a:r>
              <a:rPr lang="ar-IQ" dirty="0" smtClean="0"/>
              <a:t>3- مدة استمرارية حدوث السلوك .</a:t>
            </a:r>
          </a:p>
          <a:p>
            <a:pPr>
              <a:buNone/>
            </a:pPr>
            <a:r>
              <a:rPr lang="ar-IQ" dirty="0" smtClean="0"/>
              <a:t>4- الأفراد المحيطين المرتبط بهم السلوك (الأب, إلام, المعلم, الأخ, الزملاء ) .</a:t>
            </a:r>
          </a:p>
          <a:p>
            <a:pPr>
              <a:buNone/>
            </a:pPr>
            <a:r>
              <a:rPr lang="ar-IQ" dirty="0" smtClean="0"/>
              <a:t>5- عدد مرات تكرار السلوك بالاستعانة باستمارة الخط القاعدي .</a:t>
            </a:r>
          </a:p>
          <a:p>
            <a:pPr>
              <a:buNone/>
            </a:pPr>
            <a:r>
              <a:rPr lang="ar-IQ" dirty="0" smtClean="0"/>
              <a:t>6- ما الأحداث قبل حدوث السلوك؟ (انشغال الأهل, حضور الأب, غياب الأب, عقابه ) .</a:t>
            </a:r>
          </a:p>
          <a:p>
            <a:pPr>
              <a:buNone/>
            </a:pPr>
            <a:r>
              <a:rPr lang="ar-IQ" dirty="0" smtClean="0"/>
              <a:t>7- ما المكاسب التي يجنيها الفرد من جراء استمرار المشكلة .</a:t>
            </a:r>
          </a:p>
          <a:p>
            <a:pPr>
              <a:buNone/>
            </a:pPr>
            <a:r>
              <a:rPr lang="ar-IQ" dirty="0" smtClean="0"/>
              <a:t>8- أي ملاحظات أو اعتقادات ترتبط بظهور المشكلة (غيرة, صراع, ولادة طفل جديد, الدخول للمدرسة, طلاق, شجار اسري ......الخ ) .</a:t>
            </a:r>
            <a:endParaRPr lang="ar-IQ"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sz="4400" dirty="0" smtClean="0">
                <a:solidFill>
                  <a:srgbClr val="FF0000"/>
                </a:solidFill>
              </a:rPr>
              <a:t>3- صياغة برنامج العلاج وبناء الخطة العلاجية</a:t>
            </a:r>
            <a:endParaRPr lang="ar-IQ" sz="4400" dirty="0">
              <a:solidFill>
                <a:srgbClr val="FF0000"/>
              </a:solidFill>
            </a:endParaRPr>
          </a:p>
        </p:txBody>
      </p:sp>
      <p:sp>
        <p:nvSpPr>
          <p:cNvPr id="3" name="عنصر نائب للمحتوى 2"/>
          <p:cNvSpPr>
            <a:spLocks noGrp="1"/>
          </p:cNvSpPr>
          <p:nvPr>
            <p:ph idx="1"/>
          </p:nvPr>
        </p:nvSpPr>
        <p:spPr>
          <a:xfrm>
            <a:off x="457200" y="1928802"/>
            <a:ext cx="8229600" cy="4000529"/>
          </a:xfrm>
        </p:spPr>
        <p:style>
          <a:lnRef idx="1">
            <a:schemeClr val="accent4"/>
          </a:lnRef>
          <a:fillRef idx="2">
            <a:schemeClr val="accent4"/>
          </a:fillRef>
          <a:effectRef idx="1">
            <a:schemeClr val="accent4"/>
          </a:effectRef>
          <a:fontRef idx="minor">
            <a:schemeClr val="dk1"/>
          </a:fontRef>
        </p:style>
        <p:txBody>
          <a:bodyPr>
            <a:normAutofit fontScale="32500" lnSpcReduction="20000"/>
          </a:bodyPr>
          <a:lstStyle/>
          <a:p>
            <a:pPr algn="just">
              <a:buNone/>
            </a:pPr>
            <a:r>
              <a:rPr lang="ar-IQ" sz="7400" dirty="0" smtClean="0"/>
              <a:t>    </a:t>
            </a:r>
            <a:endParaRPr lang="ar-IQ" sz="7400" dirty="0" smtClean="0"/>
          </a:p>
          <a:p>
            <a:pPr algn="just">
              <a:buNone/>
            </a:pPr>
            <a:r>
              <a:rPr lang="ar-IQ" sz="7400" dirty="0" smtClean="0"/>
              <a:t> </a:t>
            </a:r>
            <a:r>
              <a:rPr lang="ar-IQ" sz="7400" dirty="0" smtClean="0"/>
              <a:t>         </a:t>
            </a:r>
            <a:r>
              <a:rPr lang="ar-IQ" sz="9600" dirty="0" smtClean="0"/>
              <a:t>خلال </a:t>
            </a:r>
            <a:r>
              <a:rPr lang="ar-IQ" sz="9600" dirty="0" smtClean="0"/>
              <a:t>هذه الخطوة يقوم المعالج بتوظيف المعلومات التي تم الحصول عليها في الخطوة السابقة حول السلوك المستهدف لبناء خطة العلاج وقد تتضمن الخطة العلاجية النقاط التالية :</a:t>
            </a:r>
          </a:p>
          <a:p>
            <a:pPr algn="just">
              <a:buNone/>
            </a:pPr>
            <a:endParaRPr lang="ar-IQ" sz="9600" dirty="0" smtClean="0"/>
          </a:p>
          <a:p>
            <a:pPr marL="514350" indent="-514350" algn="just">
              <a:buNone/>
            </a:pPr>
            <a:r>
              <a:rPr lang="ar-IQ" sz="9600" dirty="0" smtClean="0"/>
              <a:t>  </a:t>
            </a:r>
          </a:p>
          <a:p>
            <a:pPr marL="514350" indent="-514350" algn="just">
              <a:buNone/>
            </a:pPr>
            <a:r>
              <a:rPr lang="ar-IQ" sz="9600" dirty="0" smtClean="0"/>
              <a:t> </a:t>
            </a:r>
          </a:p>
          <a:p>
            <a:pPr marL="514350" indent="-514350">
              <a:buAutoNum type="arabic1Minus"/>
            </a:pPr>
            <a:endParaRPr lang="ar-IQ" dirty="0"/>
          </a:p>
        </p:txBody>
      </p:sp>
      <p:sp>
        <p:nvSpPr>
          <p:cNvPr id="4" name="سهم للأسفل 3"/>
          <p:cNvSpPr/>
          <p:nvPr/>
        </p:nvSpPr>
        <p:spPr>
          <a:xfrm>
            <a:off x="4214810" y="3500438"/>
            <a:ext cx="57150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مستدير الزوايا 4"/>
          <p:cNvSpPr/>
          <p:nvPr/>
        </p:nvSpPr>
        <p:spPr>
          <a:xfrm>
            <a:off x="6715140" y="4214818"/>
            <a:ext cx="192882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تحديد أهداف العلاج</a:t>
            </a:r>
            <a:endParaRPr lang="ar-IQ" dirty="0"/>
          </a:p>
        </p:txBody>
      </p:sp>
      <p:sp>
        <p:nvSpPr>
          <p:cNvPr id="6" name="مستطيل مستدير الزوايا 5"/>
          <p:cNvSpPr/>
          <p:nvPr/>
        </p:nvSpPr>
        <p:spPr>
          <a:xfrm>
            <a:off x="4500562" y="4214818"/>
            <a:ext cx="207170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توضيح الشروط أو الظروف التي سيحدث خلالها السلوك</a:t>
            </a:r>
            <a:endParaRPr lang="ar-IQ" dirty="0"/>
          </a:p>
        </p:txBody>
      </p:sp>
      <p:sp>
        <p:nvSpPr>
          <p:cNvPr id="7" name="مستطيل مستدير الزوايا 6"/>
          <p:cNvSpPr/>
          <p:nvPr/>
        </p:nvSpPr>
        <p:spPr>
          <a:xfrm>
            <a:off x="2428860" y="4286256"/>
            <a:ext cx="192882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تحديد الأفراد الداعمين في بيئة الفرد</a:t>
            </a:r>
            <a:endParaRPr lang="ar-IQ" dirty="0"/>
          </a:p>
        </p:txBody>
      </p:sp>
      <p:sp>
        <p:nvSpPr>
          <p:cNvPr id="8" name="مستطيل مستدير الزوايا 7"/>
          <p:cNvSpPr/>
          <p:nvPr/>
        </p:nvSpPr>
        <p:spPr>
          <a:xfrm>
            <a:off x="500034" y="4357694"/>
            <a:ext cx="178595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وضع جدول زمني للخطة العلاجية</a:t>
            </a:r>
            <a:endParaRPr lang="ar-IQ"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150019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sz="5400" dirty="0" smtClean="0"/>
              <a:t/>
            </a:r>
            <a:br>
              <a:rPr lang="ar-IQ" sz="5400" dirty="0" smtClean="0"/>
            </a:br>
            <a:r>
              <a:rPr lang="ar-IQ" sz="5400" dirty="0" smtClean="0"/>
              <a:t/>
            </a:r>
            <a:br>
              <a:rPr lang="ar-IQ" sz="5400" dirty="0" smtClean="0"/>
            </a:br>
            <a:r>
              <a:rPr lang="ar-IQ" sz="5400" dirty="0" smtClean="0"/>
              <a:t/>
            </a:r>
            <a:br>
              <a:rPr lang="ar-IQ" sz="5400" dirty="0" smtClean="0"/>
            </a:br>
            <a:r>
              <a:rPr lang="ar-IQ" sz="5400" dirty="0" smtClean="0"/>
              <a:t/>
            </a:r>
            <a:br>
              <a:rPr lang="ar-IQ" sz="5400" dirty="0" smtClean="0"/>
            </a:br>
            <a:r>
              <a:rPr lang="ar-IQ" sz="5400" dirty="0" smtClean="0"/>
              <a:t/>
            </a:r>
            <a:br>
              <a:rPr lang="ar-IQ" sz="5400" dirty="0" smtClean="0"/>
            </a:br>
            <a:r>
              <a:rPr lang="ar-IQ" sz="5400" dirty="0" smtClean="0">
                <a:solidFill>
                  <a:srgbClr val="FF0000"/>
                </a:solidFill>
              </a:rPr>
              <a:t>أ- تحديد أهداف العلاج :</a:t>
            </a:r>
            <a:br>
              <a:rPr lang="ar-IQ" sz="5400"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just">
              <a:buNone/>
            </a:pPr>
            <a:r>
              <a:rPr lang="ar-IQ" sz="2800" dirty="0" smtClean="0"/>
              <a:t>              من الواضح بان العلاج السلوكي يشدد على صياغة أهداف علاجية واضحة حسب المنظور السلوكي من حيث إمكانية القدرة على التحقق من تحقيقها في البيئة الفعلية من خلال الملاحظة المباشرة ويفضل السلوكيون أن تكون الأهداف ذات اتجاه ايجابي فمثلا يمكن استبدال الهدف التالي (أن تقل عدد الشتائم والألفاظ النابية بنسبة 50% خلال أسبوع العلاج الأول ) بهدف ايجابي آخر (زيادة سلوك الابتسام والحوار اللفظي بنسبة 50% في الأسبوع الأول من العلاج ) أو (التوقف عن المجادلة الحوار غير الفعال) إلى (ازدياد مدة سلوك الإصغاء والاستماع ) .</a:t>
            </a:r>
          </a:p>
          <a:p>
            <a:endParaRPr lang="ar-IQ" dirty="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sz="4000" dirty="0" smtClean="0">
                <a:solidFill>
                  <a:srgbClr val="FF0000"/>
                </a:solidFill>
              </a:rPr>
              <a:t>ب- توضيح الشروط أو الظروف التي سيحدث خلالها السلوك </a:t>
            </a:r>
            <a:endParaRPr lang="ar-IQ" sz="4000"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IQ" dirty="0" smtClean="0"/>
              <a:t>فلا بد من توضيح ظروف السلوك التي سيتم الحكم خلالها على مدى تحقق الهدف أم لا مثلا يمكن إضافة عبارة في المدرسة, مع الرفاق, داخل المنزل مع الإخوة, خلال التواجد وحيدا ......الخ .</a:t>
            </a:r>
          </a:p>
          <a:p>
            <a:pPr algn="just"/>
            <a:r>
              <a:rPr lang="ar-IQ" dirty="0" smtClean="0"/>
              <a:t>ويمكن أن يتم وضع </a:t>
            </a:r>
            <a:r>
              <a:rPr lang="ar-IQ" dirty="0" err="1" smtClean="0"/>
              <a:t>محكات</a:t>
            </a:r>
            <a:r>
              <a:rPr lang="ar-IQ" dirty="0" smtClean="0"/>
              <a:t> الأداء المقبول أو الناجح وقد تكون </a:t>
            </a:r>
            <a:r>
              <a:rPr lang="ar-IQ" dirty="0" err="1" smtClean="0"/>
              <a:t>المحكات</a:t>
            </a:r>
            <a:r>
              <a:rPr lang="ar-IQ" dirty="0" smtClean="0"/>
              <a:t> على شكل تحديد وقت السلوك (مدة سلوك الإصغاء) أو عل شكل تكرارات (عدد مرات سلوك حل الواجبات ) .</a:t>
            </a:r>
            <a:endParaRPr lang="ar-IQ"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ج- تحديد الأفراد الداعمين في بيئة الفرد</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en-US" dirty="0" smtClean="0"/>
              <a:t>     </a:t>
            </a:r>
            <a:r>
              <a:rPr lang="ar-IQ" dirty="0" smtClean="0"/>
              <a:t>إن العلاج السلوكي يمكن أن يوظف مباشرة في بيئة الفرد الفعلية وبالتالي لابد من ضمان تعاون الأفراد المحيطين في البيئة لزيادة فعالية العلاج والواضح إن عملية تعاون الأفراد الهامين في حياة الفرد مع المعالج عملية ذات أهمية في إنجاح أو فشل العملية العلاجية فقد أشارت العديد من الدراسات إلى الدور الذي يلعبه الأفراد الآخرين في بيئة الفرد في زيادة أو تقليل من فعالية العلاج فالمعالج يوضح طبيعة العلاج ودور كل فرد منهم في العملية العلاجية بالإضافة إلى توضيحه للردود الجانبية التي قد تظهر خلال التطبيق العلاجي .</a:t>
            </a:r>
            <a:endParaRPr lang="ar-IQ"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د- وضع جدول زمني للخطة العلاجية</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ar-IQ" dirty="0" smtClean="0"/>
              <a:t>  يجب أن تصاغ الخطة العلاجية ضمن جدول زمني يحدد تاريخ بدء التطبيق وتاريخ الانتهاء للقيام بعمليات التقييم مثلا يمكن أن تقسم الخطة إلى ثلاث أيام مراقبة أسبوعين علاج ثلاث أيام تقييم وهكذا .</a:t>
            </a:r>
            <a:endParaRPr lang="ar-IQ"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071670" y="4214818"/>
            <a:ext cx="657229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ستطيل 3"/>
          <p:cNvSpPr/>
          <p:nvPr/>
        </p:nvSpPr>
        <p:spPr>
          <a:xfrm>
            <a:off x="2071670" y="2500306"/>
            <a:ext cx="657229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4- اختيار وتطبيق الأسلوب العلاجي</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إن عملية اختبار الأسلوب العلاجي قد تعتمد على عدة نواحي:</a:t>
            </a:r>
          </a:p>
          <a:p>
            <a:pPr algn="just">
              <a:buNone/>
            </a:pPr>
            <a:endParaRPr lang="ar-IQ" dirty="0"/>
          </a:p>
        </p:txBody>
      </p:sp>
      <p:sp>
        <p:nvSpPr>
          <p:cNvPr id="6" name="مستطيل مستدير الزوايا 5"/>
          <p:cNvSpPr/>
          <p:nvPr/>
        </p:nvSpPr>
        <p:spPr>
          <a:xfrm>
            <a:off x="6643702" y="3714752"/>
            <a:ext cx="18573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نوع المشكلة</a:t>
            </a:r>
            <a:endParaRPr lang="ar-IQ" dirty="0"/>
          </a:p>
        </p:txBody>
      </p:sp>
      <p:sp>
        <p:nvSpPr>
          <p:cNvPr id="7" name="مستطيل مستدير الزوايا 6"/>
          <p:cNvSpPr/>
          <p:nvPr/>
        </p:nvSpPr>
        <p:spPr>
          <a:xfrm>
            <a:off x="4714876" y="3714752"/>
            <a:ext cx="17859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خصائص الفرد</a:t>
            </a:r>
            <a:endParaRPr lang="ar-IQ" dirty="0"/>
          </a:p>
        </p:txBody>
      </p:sp>
      <p:sp>
        <p:nvSpPr>
          <p:cNvPr id="8" name="مستطيل مستدير الزوايا 7"/>
          <p:cNvSpPr/>
          <p:nvPr/>
        </p:nvSpPr>
        <p:spPr>
          <a:xfrm>
            <a:off x="2786050" y="3714752"/>
            <a:ext cx="17859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مكان ظهور المشكلة</a:t>
            </a:r>
            <a:endParaRPr lang="ar-IQ" dirty="0"/>
          </a:p>
        </p:txBody>
      </p:sp>
      <p:sp>
        <p:nvSpPr>
          <p:cNvPr id="9" name="مستطيل مستدير الزوايا 8"/>
          <p:cNvSpPr/>
          <p:nvPr/>
        </p:nvSpPr>
        <p:spPr>
          <a:xfrm>
            <a:off x="642910" y="3714752"/>
            <a:ext cx="198597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مدى تعاون الآخرين مع المعالج</a:t>
            </a:r>
            <a:endParaRPr lang="ar-IQ" dirty="0"/>
          </a:p>
        </p:txBody>
      </p:sp>
      <p:sp>
        <p:nvSpPr>
          <p:cNvPr id="10" name="سهم للأسفل 9"/>
          <p:cNvSpPr/>
          <p:nvPr/>
        </p:nvSpPr>
        <p:spPr>
          <a:xfrm>
            <a:off x="4357686" y="2571744"/>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scene3d>
              <a:camera prst="orthographicFront"/>
              <a:lightRig rig="threePt" dir="t"/>
            </a:scene3d>
            <a:sp3d extrusionH="57150">
              <a:bevelT w="38100" h="38100"/>
            </a:sp3d>
          </a:bodyPr>
          <a:lstStyle/>
          <a:p>
            <a:pPr algn="ctr"/>
            <a:r>
              <a:rPr lang="ar-IQ" dirty="0" smtClean="0">
                <a:solidFill>
                  <a:srgbClr val="FF0000"/>
                </a:solidFill>
              </a:rPr>
              <a:t>إعداد برنامج تعديل السلوك</a:t>
            </a:r>
            <a:endParaRPr lang="ar-IQ" dirty="0">
              <a:solidFill>
                <a:srgbClr val="FF0000"/>
              </a:solidFill>
            </a:endParaRPr>
          </a:p>
        </p:txBody>
      </p:sp>
      <p:sp>
        <p:nvSpPr>
          <p:cNvPr id="3" name="عنوان فرعي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a:t>
            </a:r>
          </a:p>
          <a:p>
            <a:pPr algn="just">
              <a:buNone/>
            </a:pPr>
            <a:r>
              <a:rPr lang="ar-IQ" dirty="0" smtClean="0"/>
              <a:t>         إن التعامل مع أنماط السلوك المختلفة دون اكتشاف ظرفها ومثيراتها وحيثياتها قد يكون عملا عشوائيا أشبه بالسير في طريق دون توجيهات, فالعلاج السلوكي يسير ضمن خطوات ثابتة واضحة تحدد معالم الطريق أمام المعالج خلال العمل مع الحالة فمن دون خطة علاجية ومن دون إجراءات معدة مسبق قد تصبح محاولات العلاج ضربا من الفوضى وضياع للجهود والفرص الملائمة والتي من شانها إن تيسر العملية العلاجية.  </a:t>
            </a:r>
            <a:endParaRPr lang="ar-IQ"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143008"/>
          </a:xfrm>
        </p:spPr>
        <p:style>
          <a:lnRef idx="1">
            <a:schemeClr val="accent4"/>
          </a:lnRef>
          <a:fillRef idx="2">
            <a:schemeClr val="accent4"/>
          </a:fillRef>
          <a:effectRef idx="1">
            <a:schemeClr val="accent4"/>
          </a:effectRef>
          <a:fontRef idx="minor">
            <a:schemeClr val="dk1"/>
          </a:fontRef>
        </p:style>
        <p:txBody>
          <a:bodyPr anchor="ctr">
            <a:normAutofit/>
          </a:bodyPr>
          <a:lstStyle/>
          <a:p>
            <a:pPr algn="ctr"/>
            <a:endParaRPr lang="ar-IQ" dirty="0"/>
          </a:p>
        </p:txBody>
      </p:sp>
      <p:sp>
        <p:nvSpPr>
          <p:cNvPr id="3" name="عنصر نائب للمحتوى 2"/>
          <p:cNvSpPr>
            <a:spLocks noGrp="1"/>
          </p:cNvSpPr>
          <p:nvPr>
            <p:ph idx="1"/>
          </p:nvPr>
        </p:nvSpPr>
        <p:spPr>
          <a:xfrm>
            <a:off x="457200" y="1714488"/>
            <a:ext cx="8229600" cy="461011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a:buNone/>
            </a:pPr>
            <a:r>
              <a:rPr lang="ar-IQ" dirty="0" smtClean="0"/>
              <a:t>  </a:t>
            </a:r>
            <a:r>
              <a:rPr lang="ar-IQ" dirty="0" smtClean="0"/>
              <a:t> </a:t>
            </a:r>
            <a:r>
              <a:rPr lang="ar-IQ" dirty="0" smtClean="0"/>
              <a:t>   </a:t>
            </a:r>
            <a:r>
              <a:rPr lang="ar-IQ" dirty="0" smtClean="0">
                <a:solidFill>
                  <a:srgbClr val="FF0000"/>
                </a:solidFill>
              </a:rPr>
              <a:t>ا- </a:t>
            </a:r>
            <a:r>
              <a:rPr lang="ar-IQ" dirty="0" smtClean="0">
                <a:solidFill>
                  <a:srgbClr val="FF0000"/>
                </a:solidFill>
              </a:rPr>
              <a:t>نوع </a:t>
            </a:r>
            <a:r>
              <a:rPr lang="ar-IQ" dirty="0" smtClean="0">
                <a:solidFill>
                  <a:srgbClr val="FF0000"/>
                </a:solidFill>
              </a:rPr>
              <a:t>المشكلة:</a:t>
            </a:r>
            <a:endParaRPr lang="ar-IQ" dirty="0" smtClean="0">
              <a:solidFill>
                <a:srgbClr val="FF0000"/>
              </a:solidFill>
            </a:endParaRPr>
          </a:p>
          <a:p>
            <a:pPr marL="514350" indent="-514350" algn="just">
              <a:buNone/>
            </a:pPr>
            <a:r>
              <a:rPr lang="ar-IQ" dirty="0" smtClean="0"/>
              <a:t>     مثلا قد يكون أسلوب التشكيل ملائما في مشكلات الأطفال المعوقين أو الأطفال الصغار عند التعامل مع مشكلات العناية الصحية والنظافة أكثر مقارنة مع أسلوب الضبط الذاتي مثلا .</a:t>
            </a:r>
          </a:p>
          <a:p>
            <a:pPr marL="514350" indent="-514350" algn="just">
              <a:buNone/>
            </a:pPr>
            <a:r>
              <a:rPr lang="ar-IQ" dirty="0" smtClean="0"/>
              <a:t>        </a:t>
            </a:r>
            <a:r>
              <a:rPr lang="ar-IQ" dirty="0" smtClean="0">
                <a:solidFill>
                  <a:srgbClr val="FF0000"/>
                </a:solidFill>
              </a:rPr>
              <a:t>ب- خصائص </a:t>
            </a:r>
            <a:r>
              <a:rPr lang="ar-IQ" dirty="0" smtClean="0">
                <a:solidFill>
                  <a:srgbClr val="FF0000"/>
                </a:solidFill>
              </a:rPr>
              <a:t>الفرد:</a:t>
            </a:r>
            <a:endParaRPr lang="ar-IQ" dirty="0" smtClean="0">
              <a:solidFill>
                <a:srgbClr val="FF0000"/>
              </a:solidFill>
            </a:endParaRPr>
          </a:p>
          <a:p>
            <a:pPr marL="514350" indent="-514350" algn="just">
              <a:buNone/>
            </a:pPr>
            <a:r>
              <a:rPr lang="ar-IQ" dirty="0" smtClean="0"/>
              <a:t>     هناك بعض الأساليب قد تكون ذات قيمة إذا ما تم توظيفها عند الأفراد الأكبر سنا مثل أسلوب الضبط الذاتي أو أساليب تعديل السلوك المعرفي وقد يكون أساليب التعزيز التفاضلي للسلوك النقيض مثلا ذو فعالية للتعامل مع مشكلات </a:t>
            </a:r>
            <a:r>
              <a:rPr lang="ar-IQ" dirty="0" smtClean="0"/>
              <a:t>الأطفال</a:t>
            </a:r>
          </a:p>
          <a:p>
            <a:pPr marL="514350" indent="-514350">
              <a:buNone/>
            </a:pPr>
            <a:r>
              <a:rPr lang="ar-IQ" dirty="0" smtClean="0">
                <a:solidFill>
                  <a:srgbClr val="FF0000"/>
                </a:solidFill>
              </a:rPr>
              <a:t>       ج- مكان ظهور المشكلة : </a:t>
            </a:r>
            <a:r>
              <a:rPr lang="ar-IQ" dirty="0" smtClean="0"/>
              <a:t/>
            </a:r>
            <a:br>
              <a:rPr lang="ar-IQ" dirty="0" smtClean="0"/>
            </a:br>
            <a:r>
              <a:rPr lang="ar-IQ" dirty="0" smtClean="0"/>
              <a:t>عند </a:t>
            </a:r>
            <a:r>
              <a:rPr lang="ar-IQ" dirty="0" smtClean="0"/>
              <a:t>التعامل مع مشكلة النوم في سرير الوالدين والامتناع عن النوم وحيدا في الغرفة المخصصة قد يكون من المناسب توظيف أسلوب التعزيز أو الإقصاء كأسلوبين علاجيين للتعامل مع المشكلة أما إذا ما ظهرت المشكلة (العدوان مثلا) في محيط المدرسة قد يكون من المفيد توظيف أسلوب العزل والإقصاء عن التعزيز الايجابي أو السلبي .</a:t>
            </a:r>
            <a:endParaRPr lang="ar-IQ"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714488"/>
          </a:xfrm>
        </p:spPr>
        <p:style>
          <a:lnRef idx="1">
            <a:schemeClr val="accent4"/>
          </a:lnRef>
          <a:fillRef idx="2">
            <a:schemeClr val="accent4"/>
          </a:fillRef>
          <a:effectRef idx="1">
            <a:schemeClr val="accent4"/>
          </a:effectRef>
          <a:fontRef idx="minor">
            <a:schemeClr val="dk1"/>
          </a:fontRef>
        </p:style>
        <p:txBody>
          <a:bodyPr anchor="b">
            <a:normAutofit fontScale="90000"/>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buNone/>
            </a:pPr>
            <a:r>
              <a:rPr lang="ar-IQ" dirty="0" smtClean="0">
                <a:solidFill>
                  <a:srgbClr val="FF0000"/>
                </a:solidFill>
              </a:rPr>
              <a:t>د- مدى تعاون الآخرين مع المعالج :</a:t>
            </a:r>
            <a:r>
              <a:rPr lang="ar-IQ" dirty="0" smtClean="0"/>
              <a:t/>
            </a:r>
            <a:br>
              <a:rPr lang="ar-IQ" dirty="0" smtClean="0"/>
            </a:br>
            <a:r>
              <a:rPr lang="ar-IQ" dirty="0" smtClean="0"/>
              <a:t> </a:t>
            </a:r>
            <a:r>
              <a:rPr lang="ar-IQ" dirty="0" smtClean="0"/>
              <a:t>وهي </a:t>
            </a:r>
            <a:r>
              <a:rPr lang="ar-IQ" dirty="0" smtClean="0"/>
              <a:t>النقطة الأكثر أهمية فالمعالج لابد له من ضمان تعاون جميع الأفراد الهامين في حياة الفرد موضوع المعالجة . </a:t>
            </a:r>
          </a:p>
          <a:p>
            <a:pPr algn="just">
              <a:buNone/>
            </a:pPr>
            <a:r>
              <a:rPr lang="ar-IQ" dirty="0" smtClean="0"/>
              <a:t>    فالعديد من مجالات العلاج للمشكلات وخاصة لمشكلات الأطفال تعتمد على مدى تطبيق الأهل والمعلمين للتعليمات العلاجية لعلاج السلوك فمشكلات مثل التبول أللإرادي, الإهمال الأكاديمي, الخجل, الأنانية والغيرة, تعتمد بالأساس على تطبيقات الأهل العلاجية .</a:t>
            </a:r>
          </a:p>
          <a:p>
            <a:pPr algn="just">
              <a:buNone/>
            </a:pPr>
            <a:r>
              <a:rPr lang="ar-IQ" dirty="0" smtClean="0"/>
              <a:t>    </a:t>
            </a:r>
            <a:r>
              <a:rPr lang="ar-IQ" dirty="0" smtClean="0"/>
              <a:t>    وعلى </a:t>
            </a:r>
            <a:r>
              <a:rPr lang="ar-IQ" dirty="0" smtClean="0"/>
              <a:t>العموم وبالرغم من أهمية النقاط السابقة قد يتبنى المعالج أسلوبا ما لعلاج مشكلة معينة ويفشل الأسلوب في إيجاد نتائج علاجية ذات أهمية فالنتائج العلاجية الايجابية تعتمد على العديد من المتغيرات إلى جانب الأسلوب المطبق .</a:t>
            </a:r>
            <a:endParaRPr lang="ar-IQ" dirty="0"/>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42876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solidFill>
                  <a:srgbClr val="FF0000"/>
                </a:solidFill>
              </a:rPr>
              <a:t/>
            </a:r>
            <a:br>
              <a:rPr lang="ar-IQ" dirty="0" smtClean="0">
                <a:solidFill>
                  <a:srgbClr val="FF0000"/>
                </a:solidFill>
              </a:rPr>
            </a:br>
            <a:r>
              <a:rPr lang="ar-IQ" dirty="0" smtClean="0">
                <a:solidFill>
                  <a:srgbClr val="FF0000"/>
                </a:solidFill>
              </a:rPr>
              <a:t>5- تقييم نتائج العلاج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ar-IQ" dirty="0" smtClean="0"/>
              <a:t>    تحدثنا حول إن العلاج السلوكي علاج تقني يهتم بالتقييم الموضوعي لفعاليته على السلوك وبالتالي نجد بان عملية التقييم عملية مستمرة ضمن العلاج السلوكي خلافا لما هي عند الاتجاهات العلاجية الأخرى وجميع تصميمات البحث في العلاج السلوكي تشدد على تلك العملية </a:t>
            </a:r>
            <a:r>
              <a:rPr lang="ar-IQ" dirty="0" err="1" smtClean="0"/>
              <a:t>التقيمية</a:t>
            </a:r>
            <a:r>
              <a:rPr lang="ar-IQ" dirty="0" smtClean="0"/>
              <a:t> لنتائج العلاج ومقارنة تلك البيانات مع تلك التي تم جمعها خلال فترة الخط القاعدي .</a:t>
            </a:r>
            <a:endParaRPr lang="ar-IQ" dirty="0"/>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إن عملية التقييم ذات أهمية لعدة نواح :</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buNone/>
            </a:pPr>
            <a:r>
              <a:rPr lang="ar-IQ" dirty="0" smtClean="0"/>
              <a:t>1- تعطي المعالج تغذية راجعة حول فعالية الأساليب العلاجية .</a:t>
            </a:r>
          </a:p>
          <a:p>
            <a:pPr algn="just">
              <a:buNone/>
            </a:pPr>
            <a:r>
              <a:rPr lang="ar-IQ" dirty="0" smtClean="0"/>
              <a:t>2- تزود المعالج بتغذية راجع مما يمكن استغلاله في زيادة دافعية الأفراد نحو الاستمرار في العلاج .</a:t>
            </a:r>
          </a:p>
          <a:p>
            <a:pPr algn="just">
              <a:buNone/>
            </a:pPr>
            <a:r>
              <a:rPr lang="ar-IQ" dirty="0" smtClean="0"/>
              <a:t>3- تزود المعالج بمعلومات حول ما إذا عليه تغيير الأسلوب أو الاستمرار في توظيفه .</a:t>
            </a:r>
          </a:p>
          <a:p>
            <a:pPr algn="just">
              <a:buNone/>
            </a:pPr>
            <a:r>
              <a:rPr lang="ar-IQ" dirty="0" smtClean="0"/>
              <a:t>4- قد تحدد عملية التقييم بعض المتغيرات أو الأحداث التي قد تحدث خلال فترة العلاج ويكون لها اثر سلبي أو ايجابي على العملية العلاجية .</a:t>
            </a:r>
          </a:p>
          <a:p>
            <a:pPr algn="just">
              <a:buNone/>
            </a:pPr>
            <a:r>
              <a:rPr lang="ar-IQ" dirty="0" smtClean="0"/>
              <a:t>5- تعطي عملية التقييم للمعالج معلومات حول مدى فعالية الأهداف التي وضعت في بداية العملية العلاجية فقد تكون الأهداف ذات مستويات مرتفعة فيعجز الفرد عن الوصول لها الأمر الذي يدفع بالمعالج لإحداث تغييرات في مستويات تلك الأهداف .</a:t>
            </a:r>
            <a:endParaRPr lang="ar-IQ" dirty="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150019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solidFill>
                  <a:srgbClr val="FF0000"/>
                </a:solidFill>
              </a:rPr>
              <a:t>6- تعميم نواتج العلاج</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في نهاية الجلسات العلاجية يكون الفرد قد تعلم أنماط سلوكية تكيفيه قد تساعده على التفاعل الايجابي مع البيئة المحيطة ويبقى أمام المعالج مهمة تعميم تلك النواتج الايجابية على بيئة الفرد أو البيئات الأخرى التي تتفاعل معها, إذ ينبغي أن يتم تشجيع الفرد على تعميم خبراته الجديدة التي تعلمها داخل الجلسات العلاجية في المنزل والمدرسة أو مع الأصدقاء فنقل اثر التعلم هام جدا من خلال تثبيت هذا التعلم وتقويته لمقاومة الإطفاء . وقد تحدثنا في فصل تعميم النواتج الايجابية للعلاج حول عدد من إجراءات التعميم التي يمكن للمعالج أو الأفراد المحيطين بالفرد تطبيقها للعمل على إحداث تعميم للسلوك المكتسب .</a:t>
            </a:r>
            <a:endParaRPr lang="ar-IQ" dirty="0"/>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قضايا أخلاقية في تعديل السلوك</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buNone/>
            </a:pPr>
            <a:r>
              <a:rPr lang="ar-IQ" dirty="0" smtClean="0"/>
              <a:t>   </a:t>
            </a:r>
            <a:r>
              <a:rPr lang="ar-IQ" dirty="0" smtClean="0"/>
              <a:t>    قد يطرح تساؤل حول القضايا الأخلاقية </a:t>
            </a:r>
            <a:r>
              <a:rPr lang="ar-IQ" dirty="0" err="1" smtClean="0"/>
              <a:t>والقيمية</a:t>
            </a:r>
            <a:r>
              <a:rPr lang="ar-IQ" dirty="0" smtClean="0"/>
              <a:t> والاعتبارات الإنسانية المحددة والمقيدة لبرامج تعديل السلوك , فالمبادئ العلمية التي يستند عليها تعديل السلوك قد لا تكون كافية في تقييم التغيير السلوكي على السلوك المستهدف دون الأخذ بعين الاعتبار للمحتوى الاجتماعي الذي يحدث ضمنه السلوك , فالمعالج السلوكي يجب أن يتحمل مسؤولية كيفية تطبيق طرق وأساليب تعديل السلوك, ومن هو الشخص موضوع الحالة وتحت أي الظروف , ولأي هدف يتم التعديل والعلاج .</a:t>
            </a:r>
          </a:p>
          <a:p>
            <a:pPr algn="just">
              <a:buNone/>
            </a:pPr>
            <a:r>
              <a:rPr lang="ar-IQ" dirty="0" smtClean="0"/>
              <a:t>        إن </a:t>
            </a:r>
            <a:r>
              <a:rPr lang="ar-IQ" dirty="0" smtClean="0"/>
              <a:t>المبادئ الأخلاقية المحددة لممارسات المعالج السلوكي هي جزء من تلك المبادئ الموجودة في جميع النظريات العلاجية المختلفة مع وجود خصوصية بسيطة للمعالج السلوكي تفرضها الطبيعة العلمية والتجريبية للعلاج السلوكي .</a:t>
            </a:r>
          </a:p>
          <a:p>
            <a:pPr algn="just">
              <a:buNone/>
            </a:pPr>
            <a:endParaRPr lang="ar-IQ" dirty="0" smtClean="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dirty="0" smtClean="0">
                <a:solidFill>
                  <a:srgbClr val="FF0000"/>
                </a:solidFill>
              </a:rPr>
              <a:t>1- من هو </a:t>
            </a:r>
            <a:r>
              <a:rPr lang="ar-IQ" sz="3600" dirty="0" err="1" smtClean="0">
                <a:solidFill>
                  <a:srgbClr val="FF0000"/>
                </a:solidFill>
              </a:rPr>
              <a:t>المسؤول</a:t>
            </a:r>
            <a:r>
              <a:rPr lang="ar-IQ" sz="3600" dirty="0" smtClean="0">
                <a:solidFill>
                  <a:srgbClr val="FF0000"/>
                </a:solidFill>
              </a:rPr>
              <a:t> عن وضع أهداف العملية الإرشادية :</a:t>
            </a:r>
            <a:endParaRPr lang="ar-IQ" sz="3600"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IQ" dirty="0" smtClean="0"/>
              <a:t>كعلم تجريبي وتطبيقي نجد بان تعديل السلوك يحاول جمع المبادئ والأساليب حول كيفية إحداث التغيير السلوكي فالمعالج حسب تعديل السلوك لا يتحدث حول ما هو السلوك المراد تعديله وإنما يترك هذه المهمة للفرد وذلك احتراما لخصوصيته وحريته في اتخاذ قراراته دون أي تأثير, فالفرد هو الذي يحدد أهداف العلاج السلوكي ويضيف أنماط السلوك المراد تعديلها .</a:t>
            </a:r>
            <a:endParaRPr lang="ar-IQ" dirty="0"/>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أما اختيار أساليب التعديل فيمكن أن تترك للمعالج وذلك لخبراته في مجالات المشكلات السلوكية مع اخذ موافقة الفرد على تطبيق أساليب العلاج المحددة , وتنحصر مهمة المعالج في مساعدة الفرد على تطوير استراتيجيات ملائمة لحل المشكلات وذلك للوصول إلى الرضا الشخصي حول الأهداف الحياتية المختلفة له .</a:t>
            </a:r>
          </a:p>
          <a:p>
            <a:pPr algn="just">
              <a:buNone/>
            </a:pPr>
            <a:r>
              <a:rPr lang="ar-IQ" dirty="0" smtClean="0"/>
              <a:t>   وبذلك يعمل المعالج السلوكي على تحييد قيمه الشخصية ومعاييره الذاتية ومنعها من التدخل في قرارات الفرد وحريته الشخصية فاختيار الفرد للأهداف العلاجية قد يعمل على مساعدته على تكوين شعورا بالمسؤولية الذاتية حول تحقيقها الأمر الذي يؤدي إلى وجود دافعية لتحقيق هذه الأهداف .</a:t>
            </a:r>
            <a:endParaRPr lang="ar-IQ" dirty="0"/>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solidFill>
                  <a:srgbClr val="FF0000"/>
                </a:solidFill>
              </a:rPr>
              <a:t>2- اختيار طرق وأساليب التدخل العلاجي</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بعد انتهاء عملية وضع الأهداف العلاجية يتم اختيار الأساليب المقترحة من قبل المعالج ولهذا تعتبر قضية فعالية وكفاءة الأساليب العلاجية المقترحة من قبل المعالج ذات أهمية كبيرة بالإضافة إلى إن عملية اختيار وتحديد بعض الأساليب العلاجية التي يمكن استعارتها من الاتجاهات العلاجية الأخرى عملية يجب القيام </a:t>
            </a:r>
            <a:r>
              <a:rPr lang="ar-IQ" dirty="0" err="1" smtClean="0"/>
              <a:t>بها</a:t>
            </a:r>
            <a:r>
              <a:rPr lang="ar-IQ" dirty="0" smtClean="0"/>
              <a:t> بحذر ومسؤولية كبيرة من قبل المعالج إن استخدام أساليب علاجية مؤلمة مثلا مثل الصدمة الكهربائية يجب أن يتم دراسة أثارها المتوقعة على الفرد بشكل واضح قبل الشروع بتنفيذها بالإضافة إلى إخبار الفرد حول تلك الآثار الأخذ موافقته عليها .</a:t>
            </a:r>
            <a:endParaRPr lang="ar-IQ"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إن استخدام أسلوب العقاب مثلا قد يقود إلى عدد من الآثار الجانبية السلبية وبالتالي لابد للمعالج أن يراعي باستخدامه للمثيرات العقابية الحد الأدنى الذي يمكن بواسطته الحصول على التعديل السلوكي وبهذا يكون المعالج أكثر موضوعية وإنسانية ومسؤولية في آن واحد . </a:t>
            </a:r>
            <a:endParaRPr lang="ar-IQ" dirty="0" smtClean="0"/>
          </a:p>
          <a:p>
            <a:pPr algn="just">
              <a:buNone/>
            </a:pPr>
            <a:r>
              <a:rPr lang="ar-IQ" dirty="0" smtClean="0"/>
              <a:t> </a:t>
            </a:r>
            <a:r>
              <a:rPr lang="ar-IQ" dirty="0" smtClean="0"/>
              <a:t>       </a:t>
            </a:r>
            <a:r>
              <a:rPr lang="ar-IQ" dirty="0" smtClean="0"/>
              <a:t>وهناك </a:t>
            </a:r>
            <a:r>
              <a:rPr lang="ar-IQ" dirty="0" smtClean="0"/>
              <a:t>من يعتقد بضرورة استخدام المعالج لأساليب علاجية أكثر ايجابية تقوم على مبدأ التعزيز مثلا, إذا ما أراد المعالج أن يعدل سلوك الفوضوية لدى طفل ما وخلال عملية مراقبة وتقييم المشكلة اظهر الطفل رغبة في إظهار السلوك المنظم فلإجراء الأكثر فعالية هو التعزيز بدلا من انتظار ظهور سلوك الفوضى ومن ثم العمل على معاقبته للتقليل منه .</a:t>
            </a:r>
            <a:endParaRPr lang="ar-IQ"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ar-IQ" dirty="0" smtClean="0"/>
              <a:t>   إن العلاج السلوكي هو علاج يتبع خطوات محددة يمكن لأي فرد بمساعدة المعالج القيام </a:t>
            </a:r>
            <a:r>
              <a:rPr lang="ar-IQ" dirty="0" err="1" smtClean="0"/>
              <a:t>بها</a:t>
            </a:r>
            <a:r>
              <a:rPr lang="ar-IQ" dirty="0" smtClean="0"/>
              <a:t> بل إن أكثر مشكلات الأطفال التي يواجهها المعالج ويتعامل معها تتم من خلال تدريب وتعليم الأهل على أساليب وخطوات العلاج.</a:t>
            </a:r>
          </a:p>
          <a:p>
            <a:pPr algn="just">
              <a:buNone/>
            </a:pPr>
            <a:r>
              <a:rPr lang="ar-IQ" dirty="0" smtClean="0"/>
              <a:t>   وبالرغم من تنوع خطط العلاج السلوكي فإنها تحافظ على الإطار العام للتوجه السلوكي بما يراعي المبادئ والقواعد التي يستند لها ذلك النوع من العلاج , ولتنفيذ برنامج لتعديل السلوك لابد من إتباع الخطوات التالية : </a:t>
            </a:r>
            <a:endParaRPr lang="ar-IQ" dirty="0"/>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3- المحاسبة وضبط نوعية المعالجة </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يعتقد ولسون </a:t>
            </a:r>
            <a:r>
              <a:rPr lang="ar-IQ" dirty="0" err="1" smtClean="0"/>
              <a:t>واولاري</a:t>
            </a:r>
            <a:r>
              <a:rPr lang="ar-IQ" dirty="0" smtClean="0"/>
              <a:t> بضرورة مناقشة نقطتين </a:t>
            </a:r>
            <a:r>
              <a:rPr lang="ar-IQ" dirty="0" smtClean="0"/>
              <a:t>هامتين : </a:t>
            </a:r>
            <a:endParaRPr lang="ar-IQ" dirty="0" smtClean="0"/>
          </a:p>
          <a:p>
            <a:pPr algn="just"/>
            <a:r>
              <a:rPr lang="ar-IQ" dirty="0" smtClean="0">
                <a:solidFill>
                  <a:srgbClr val="FF0000"/>
                </a:solidFill>
              </a:rPr>
              <a:t>الأولى:</a:t>
            </a:r>
            <a:r>
              <a:rPr lang="ar-IQ" dirty="0" smtClean="0"/>
              <a:t> ضرورة توفر أساليب وطرق تقييم الفعالية للتدخلات العلاجية </a:t>
            </a:r>
          </a:p>
          <a:p>
            <a:pPr algn="just"/>
            <a:r>
              <a:rPr lang="ar-IQ" dirty="0" smtClean="0">
                <a:solidFill>
                  <a:srgbClr val="FF0000"/>
                </a:solidFill>
              </a:rPr>
              <a:t>والثانية:</a:t>
            </a:r>
            <a:r>
              <a:rPr lang="ar-IQ" dirty="0" smtClean="0"/>
              <a:t> تطبيق الإجراءات العلاجية من قبل معالج مؤهل ومدرب وخبير لتقديم الخدمات النفسية حسب وجهة النظر السلوكية .</a:t>
            </a:r>
          </a:p>
          <a:p>
            <a:pPr algn="just">
              <a:buNone/>
            </a:pPr>
            <a:r>
              <a:rPr lang="ar-IQ" dirty="0" smtClean="0"/>
              <a:t>      إن المعالج لا يستطيع التعامل مع النقاط السابقة إلا من خلال إتباعه لنهج تعديل السلوك في جمع البيانات الضرورية حول فعالية الأساليب العلاجية على السلوك المستهدف وغيره من أنماط السلوك والتي قد تكون متأثرة بالتغيرات المتوقعة على السلوك المستهدف .</a:t>
            </a:r>
            <a:endParaRPr lang="ar-IQ" dirty="0"/>
          </a:p>
        </p:txBody>
      </p:sp>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ar-IQ" dirty="0" smtClean="0">
                <a:solidFill>
                  <a:srgbClr val="FF0000"/>
                </a:solidFill>
              </a:rPr>
              <a:t>إن من أهم خصائص تعديل </a:t>
            </a:r>
            <a:r>
              <a:rPr lang="ar-IQ" dirty="0" smtClean="0">
                <a:solidFill>
                  <a:srgbClr val="FF0000"/>
                </a:solidFill>
              </a:rPr>
              <a:t>السلوك:</a:t>
            </a:r>
            <a:endParaRPr lang="ar-IQ" dirty="0" smtClean="0"/>
          </a:p>
          <a:p>
            <a:pPr algn="just"/>
            <a:r>
              <a:rPr lang="ar-IQ" dirty="0" smtClean="0"/>
              <a:t>هي </a:t>
            </a:r>
            <a:r>
              <a:rPr lang="ar-IQ" dirty="0" smtClean="0"/>
              <a:t>الالتزام بالتقييم المستمر للتأثيرات المتوقعة على السلوك والذي يكون بدوره معرفا وموضحا بشكل إجرائي مما يسهل القيام بعمليات التقييم في ضوئه, وبالتالي يتميز تعديل السلوك في هذه الخاصية الأخلاقية عن غيره من الأساليب العلاجية والتي تعتمد على التقييم النهائي للحالة .</a:t>
            </a:r>
          </a:p>
          <a:p>
            <a:pPr algn="just"/>
            <a:r>
              <a:rPr lang="ar-IQ" dirty="0" smtClean="0"/>
              <a:t>إن عملية التقييم العلاجي يجب إن تشمل كذلك أي أنماط سلوكية قد تكون مرتبطة مع التغير السلوكي الذي طرا بفعل العلاج </a:t>
            </a:r>
            <a:r>
              <a:rPr lang="ar-IQ" dirty="0" smtClean="0"/>
              <a:t>.</a:t>
            </a:r>
          </a:p>
          <a:p>
            <a:pPr algn="just"/>
            <a:r>
              <a:rPr lang="ar-IQ" dirty="0" smtClean="0"/>
              <a:t>وقد يدل ظهور بعض الآثار الجانبية على الفرد على وجود نتائج ايجابية للعلاج فالدراسات الحديثة مثلا تشير إلى إن علاج مشكلات السمنة وخفض الوزن قد يرافقه مشكلات مزاجية واكتئابية , وبالتالي نجد بان المراقبة الحذرة لأنماط الانفعالات المختلفة من قبل الأفراد ذوي الوزن الزائد خلال العلاج سيدل في نهاية على ظهور توابع انفعالية ايجابية لخفض الوزن . </a:t>
            </a:r>
            <a:endParaRPr lang="ar-IQ" dirty="0"/>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إن جمع البيانات حول الآثار المباشرة وغير المباشرة قد تمكن المعالج أو المؤسسة التي يعمل </a:t>
            </a:r>
            <a:r>
              <a:rPr lang="ar-IQ" dirty="0" err="1" smtClean="0"/>
              <a:t>بها</a:t>
            </a:r>
            <a:r>
              <a:rPr lang="ar-IQ" dirty="0" smtClean="0"/>
              <a:t> من إجراء ما يسمى بعملية المحاسبة أمام الفرد موضوع التعديل, فقد يكون هذا الفرد عميلا أو شريكا أو مبعوثا من قبل مؤسسة للعلاج .</a:t>
            </a:r>
          </a:p>
          <a:p>
            <a:pPr algn="just"/>
            <a:r>
              <a:rPr lang="ar-IQ" dirty="0" smtClean="0"/>
              <a:t>نقطة أخرى يمكن إضافتها حول أهمية جمع معلومات حول فعالية العلاج تلك المرتبطة في تمكين المعالج باتخاذ القرارات الضرورية بشان العملية العلاجية, فهذه البيانات التي تم جمعها قد تقرر إذا ما يجب على المعالج إنهاء العلاج أو دعمه أو استبداله بأساليب أخرى .</a:t>
            </a:r>
            <a:endParaRPr lang="ar-IQ" dirty="0"/>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أما فيما يتعلق بالمعالج السلوكي ومؤهلاته وخبراته نجد بان فعالية الإجراءات العلاجية قد تعتمد بشكل كبير على ما يملكه المعالج من خبرات وإمكانيات في تقييم أنماط السلوك المستهدفة, واختيار أسلوب العلاج الأكثر فعالية والعمل على تطبيق هذا الأسلوب بالوقت والظروف الملائمة .</a:t>
            </a:r>
          </a:p>
          <a:p>
            <a:pPr algn="just"/>
            <a:r>
              <a:rPr lang="ar-IQ" dirty="0" smtClean="0"/>
              <a:t>إن النظرة الأولية والسطحية لتعديل السلوك قد تظهر سهولة تطبيق إجراءاته والتعامل معه وهذا يدفع العديد من المعالجين الجدد إلى تبني وجهات نظر العلاج السلوكي في ممارساتهم المهنية الأمر الذي ينعكس على فشل عمليات العلاج </a:t>
            </a:r>
            <a:endParaRPr lang="ar-IQ" dirty="0"/>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ومن هنا نجد بان الفشل الذي يواجهه المعالجون الجدد يرجع إلى نقص خبراتهم وتدريبهم وليس إلى فشل برامج تعديل السلوك , ومن هنا نجد بان تلك النظرة (إن تعديل السلوك سهل وبسيط ) غير دقيقة ولا تعكس واقع الحال للعلاج السلوكي .</a:t>
            </a:r>
          </a:p>
          <a:p>
            <a:pPr algn="just"/>
            <a:r>
              <a:rPr lang="ar-IQ" dirty="0" smtClean="0"/>
              <a:t>فقد ذكر </a:t>
            </a:r>
            <a:r>
              <a:rPr lang="ar-IQ" dirty="0" err="1" smtClean="0"/>
              <a:t>اغراس</a:t>
            </a:r>
            <a:r>
              <a:rPr lang="ar-IQ" dirty="0" smtClean="0"/>
              <a:t> (</a:t>
            </a:r>
            <a:r>
              <a:rPr lang="en-US" dirty="0" smtClean="0"/>
              <a:t>Agras,1973</a:t>
            </a:r>
            <a:r>
              <a:rPr lang="ar-IQ" dirty="0" smtClean="0"/>
              <a:t>) بان المعالج السلوكي يجب أن يتمتع بفهم تام لمبادئ وقواعد التعلم ومشكلات السلوك البشري, وفهم تام لعمليات التحليل الوظيفي للسلوك البشري ولطرق التقييم المستمرة في المراحل المختلفة من العلاج .</a:t>
            </a:r>
            <a:endParaRPr lang="ar-IQ"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357166"/>
            <a:ext cx="7929618" cy="1357322"/>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4- مراعاة العلاقة العلاجية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IQ" dirty="0" smtClean="0"/>
              <a:t>إن اهتمام تعديل السلوك بالعلاقة العلاجية ينصب على ضرورة بناء علاقة علاجية يظهر </a:t>
            </a:r>
            <a:r>
              <a:rPr lang="ar-IQ" dirty="0" err="1" smtClean="0"/>
              <a:t>بها</a:t>
            </a:r>
            <a:r>
              <a:rPr lang="ar-IQ" dirty="0" smtClean="0"/>
              <a:t> الاحترام والتقدير والثقة المتبادلة لكل طرف من أطراف العلاقة, إلا إن تعديل السلوك يختلف مع باقي الاتجاهات العلاجية الأخرى في اعتباره للعلاقة العلاجية علاقة ضرورية إلا إنها غير كافية لإحداث التغير السلوكي المرغوب.</a:t>
            </a:r>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IQ" dirty="0" smtClean="0"/>
              <a:t>فالعلاج السلوكي يحترم الفرد وخصوصيته وسرية مشكلاته وخاصة تلك ذات الطابع الشخصي والجنسي أو الأسري, بالإضافة إلى انه يراعي الفروق الفردية ما بين الأفراد في تطبيقه للأساليب العلاجية حيث إن الفكرة الأكثر شيوعا في تعديل السلوك هي التي تنطوي على إن سلوك الفرد هو المشكلة وليس الفرد نفسه, ولذلك لابد من إظهار الاعتبار الايجابي للشخص فالمشكلات السلوكية والشخصية التي يعاني منها يجب إن لا تخل في شروط العلاقة الايجابية العلاجية ما بين الطرفين .</a:t>
            </a:r>
            <a:endParaRPr lang="ar-IQ"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buNone/>
            </a:pPr>
            <a:endParaRPr lang="ar-IQ"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Bold Italic Art" pitchFamily="2" charset="-78"/>
            </a:endParaRPr>
          </a:p>
          <a:p>
            <a:pPr algn="ctr">
              <a:buNone/>
            </a:pPr>
            <a:r>
              <a:rPr lang="ar-IQ"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Bold Italic Art" pitchFamily="2" charset="-78"/>
              </a:rPr>
              <a:t>شكرا لإصغائكم</a:t>
            </a:r>
            <a:endParaRPr lang="ar-IQ"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Bold Italic Art" pitchFamily="2" charset="-78"/>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1- تحديد السلوك المستهدف</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ar-IQ" dirty="0" smtClean="0"/>
              <a:t>  </a:t>
            </a:r>
          </a:p>
          <a:p>
            <a:pPr algn="just"/>
            <a:r>
              <a:rPr lang="ar-IQ" dirty="0" smtClean="0"/>
              <a:t>أي تحديد السلوك المحوري موضوع المشكلة , وهو السلوك مصدر الانزعاج وقد يكون السلوك المستهدف كثير الحدوث أو طويل مدة </a:t>
            </a:r>
            <a:r>
              <a:rPr lang="ar-IQ" dirty="0" smtClean="0"/>
              <a:t>الحدوث, </a:t>
            </a:r>
            <a:r>
              <a:rPr lang="ar-IQ" dirty="0" smtClean="0"/>
              <a:t>فيكون هدف العلاج الحد منه والتقليل من معدلات حدوثه وقد يكون غياب السلوك المستهدف هو عين المشكلة والتي يجب التعامل معها من خلال زيادة احتمالات حدوثه . </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من خلال الخبرات العملية في مجال الإرشاد والعلاج النفسي نجد إن العديد من شكاوى الأهل تجاه سلوك أبنائهم لا تشكل مشكلة حقيقة بحد ذاتها فالسلوك يجب أن يتم اكتشاف مدى خطورته أو الحاجة لتعديله من خلال الإجابة عن الأسئلة التالية :</a:t>
            </a:r>
          </a:p>
          <a:p>
            <a:pPr algn="just">
              <a:buNone/>
            </a:pPr>
            <a:r>
              <a:rPr lang="ar-IQ" dirty="0" smtClean="0">
                <a:solidFill>
                  <a:srgbClr val="FF0000"/>
                </a:solidFill>
              </a:rPr>
              <a:t>1 – ما هي عدد مرات حدوث السلوك ؟</a:t>
            </a:r>
          </a:p>
          <a:p>
            <a:pPr algn="just">
              <a:buNone/>
            </a:pPr>
            <a:r>
              <a:rPr lang="ar-IQ" dirty="0" smtClean="0">
                <a:solidFill>
                  <a:srgbClr val="FF0000"/>
                </a:solidFill>
              </a:rPr>
              <a:t>2- ما هو اثر السلوك على بيئة الفرد ؟</a:t>
            </a:r>
          </a:p>
          <a:p>
            <a:pPr algn="just">
              <a:buNone/>
            </a:pPr>
            <a:r>
              <a:rPr lang="ar-IQ" dirty="0" smtClean="0">
                <a:solidFill>
                  <a:srgbClr val="FF0000"/>
                </a:solidFill>
              </a:rPr>
              <a:t>3- ما هو اثر السلوك على الأفراد المحيطين بالفرد ؟ </a:t>
            </a:r>
          </a:p>
          <a:p>
            <a:pPr algn="just">
              <a:buNone/>
            </a:pPr>
            <a:r>
              <a:rPr lang="ar-IQ" dirty="0" smtClean="0">
                <a:solidFill>
                  <a:srgbClr val="FF0000"/>
                </a:solidFill>
              </a:rPr>
              <a:t>4-هل يشكل ظهور السلوك مشكلات وظيفية ومهنية وأسرية للفرد ؟</a:t>
            </a:r>
          </a:p>
          <a:p>
            <a:pPr algn="just">
              <a:buNone/>
            </a:pPr>
            <a:r>
              <a:rPr lang="ar-IQ" dirty="0" smtClean="0">
                <a:solidFill>
                  <a:srgbClr val="FF0000"/>
                </a:solidFill>
              </a:rPr>
              <a:t>5- ما هي مدة استمرارية السلوك ؟</a:t>
            </a:r>
          </a:p>
          <a:p>
            <a:pPr algn="just">
              <a:buNone/>
            </a:pPr>
            <a:endParaRPr lang="ar-IQ" dirty="0" smtClean="0"/>
          </a:p>
          <a:p>
            <a:pPr algn="just">
              <a:buNone/>
            </a:pPr>
            <a:endParaRPr lang="ar-IQ" dirty="0" smtClean="0"/>
          </a:p>
          <a:p>
            <a:pPr algn="just">
              <a:buNone/>
            </a:pPr>
            <a:endParaRPr lang="ar-IQ" dirty="0" smtClean="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4000" dirty="0" smtClean="0">
                <a:solidFill>
                  <a:srgbClr val="FF0000"/>
                </a:solidFill>
              </a:rPr>
              <a:t>ولكن من الذي يقرر وجود مشكلة سلوكية ما ؟</a:t>
            </a:r>
            <a:endParaRPr lang="ar-IQ" sz="4000"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ar-IQ" dirty="0" smtClean="0"/>
              <a:t>   إن الإجابة عن هذه الأسئلة تحدد ملامح وجود مشكلة أو عدمها فإذا كان السلوك متكررا بشكل كبير ويلحق الأذى بالفرد وبالبيئة المحيطة بما يشمله من ظواهر مادية وأفراد محيطين فإننا نقرر وجود مشكلة بحاجة إلى العلاج والإرشاد .</a:t>
            </a:r>
          </a:p>
          <a:p>
            <a:pPr algn="just">
              <a:buNone/>
            </a:pPr>
            <a:r>
              <a:rPr lang="ar-IQ" dirty="0" smtClean="0"/>
              <a:t>    وقد نحتاج خلال عملية تحديد السلوك المستهدف إلى تحديدا نوعيا وآخر كميا , فليس المعقول سلوكيا عن مشكلات الأفراد بعبارات مكتئب , مضطرب , غير متكيف , أو ضعيف الشخصية , وذلك لحاجة العلاج السلوكي إلى ترجمة الشكاوى المختلفة إلى ظواهر سلوكية يمكن رصدها وملاحظتها وإخضاعها للقياس والتقييم مثلا يمكن استبدال عبارة ضعيف الشخصية بالعجز عن إتقان الاتصال البصري أو صعوبة في قول لا .</a:t>
            </a:r>
          </a:p>
          <a:p>
            <a:pPr algn="just">
              <a:buNone/>
            </a:pPr>
            <a:endParaRPr lang="ar-IQ"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IQ" dirty="0" smtClean="0"/>
              <a:t>بعد تحديد السلوك المستهدف بعبارات واضحة حول السلوك من خلال توفير مجموعة من البيانات والمعلومات والتي يمكن الحصول عليها من خلال توظيف أساليب التقييم المختلفة كالمقابلة والملاحظة والمقاييس وقد تكون المعلومات الهامة في هذا المجال تلك المتعلقة بظروف حدوث السلوك وردود الفعل التي يتلقاها الفرد بعد حدوث السلوك آو الأحداث التي تثيره .</a:t>
            </a:r>
          </a:p>
          <a:p>
            <a:pPr algn="just">
              <a:buNone/>
            </a:pPr>
            <a:endParaRPr lang="ar-IQ"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من المهم ملاحظة بان استمرار أي سلوك مشكل لا بد إن يتبع نموذج التعلم السلوكي فالسلوك يستمر بسبب وجود لواحق معززة له وقد تكون هذه اللواحق ردود فعل من الآخرين تجاه السلوك أو عبارة عن مكاسب مادية أو معنوية يحصل عليها الفرد بعد القيام بالسلوك , ومن هنا نستدل بأهمية القيام بعمليات اكتشاف لتلك المعززات , أما المثيرات القبلية فهي إشارات تدفع السلوك للحدوث على افتراض قدرة الفرد على تمييز الظروف التي سيعزز </a:t>
            </a:r>
            <a:r>
              <a:rPr lang="ar-IQ" dirty="0" err="1" smtClean="0"/>
              <a:t>بها</a:t>
            </a:r>
            <a:r>
              <a:rPr lang="ar-IQ" dirty="0" smtClean="0"/>
              <a:t> السلوك أو سيعاقب </a:t>
            </a:r>
            <a:r>
              <a:rPr lang="ar-IQ" dirty="0" err="1" smtClean="0"/>
              <a:t>بها</a:t>
            </a:r>
            <a:r>
              <a:rPr lang="ar-IQ" dirty="0" smtClean="0"/>
              <a:t> , فالمثيرات القبلية هي التي تحدد ظهور السلوك أما المثيرات </a:t>
            </a:r>
            <a:r>
              <a:rPr lang="ar-IQ" dirty="0" err="1" smtClean="0"/>
              <a:t>البعدية</a:t>
            </a:r>
            <a:r>
              <a:rPr lang="ar-IQ" dirty="0" smtClean="0"/>
              <a:t> هي التي تحدد مدى استمرارية حدوث السلوك بالمستقبل .</a:t>
            </a:r>
            <a:endParaRPr lang="ar-IQ"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solidFill>
                  <a:srgbClr val="FF0000"/>
                </a:solidFill>
              </a:rPr>
              <a:t>2- اختيار طريقة القياس السلوكي</a:t>
            </a:r>
            <a:endParaRPr lang="ar-IQ" dirty="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dirty="0" smtClean="0"/>
              <a:t>هذه الخطوة قد تكون من ضمن الخطوة الأولى أو قد تتبع لها مباشرة وتنطوي على جمع الملاحظات والبيانات عن السلوك وفي هذه الخطوة يتم تحديد الخط القاعدي للسلوك وهو القدر الذي يظهر </a:t>
            </a:r>
            <a:r>
              <a:rPr lang="ar-IQ" dirty="0" err="1" smtClean="0"/>
              <a:t>به</a:t>
            </a:r>
            <a:r>
              <a:rPr lang="ar-IQ" dirty="0" smtClean="0"/>
              <a:t> السلوك تحت الظروف القائمة قبل إجراءات العلاج . </a:t>
            </a:r>
          </a:p>
          <a:p>
            <a:r>
              <a:rPr lang="ar-IQ" dirty="0" smtClean="0">
                <a:solidFill>
                  <a:srgbClr val="FF0000"/>
                </a:solidFill>
              </a:rPr>
              <a:t>وقد تخدمنا هذه الخطوة لتحقيق هدفين هامين :</a:t>
            </a:r>
          </a:p>
          <a:p>
            <a:r>
              <a:rPr lang="ar-IQ" dirty="0" smtClean="0"/>
              <a:t>1- يظهر لنا مقدار شيوع وظهور السلوك كميا بما في ذلك الأوقات </a:t>
            </a:r>
            <a:r>
              <a:rPr lang="ar-IQ" dirty="0" err="1" smtClean="0"/>
              <a:t>او</a:t>
            </a:r>
            <a:r>
              <a:rPr lang="ar-IQ" dirty="0" smtClean="0"/>
              <a:t> الظروف التي ترتبط بزيادته أو نقصانه .</a:t>
            </a:r>
          </a:p>
          <a:p>
            <a:r>
              <a:rPr lang="ar-IQ" dirty="0" smtClean="0"/>
              <a:t>2- تقدم لنا فرصة لمتابعة التطورات العلاجية لهذا السلوك ولابد لتنفيذ هذه الخطة من استخدام وسائل التسجيل السلوكية المعتمدة واستمارات الملاحظة المختلفة وقد تكون </a:t>
            </a:r>
            <a:r>
              <a:rPr lang="ar-IQ" dirty="0" err="1" smtClean="0"/>
              <a:t>الاستبانة</a:t>
            </a:r>
            <a:r>
              <a:rPr lang="ar-IQ" dirty="0" smtClean="0"/>
              <a:t> التالية نموذجا من نماذج التسجيل السلوكية .</a:t>
            </a:r>
            <a:endParaRPr lang="ar-IQ"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2870</Words>
  <Application>Microsoft Office PowerPoint</Application>
  <PresentationFormat>عرض على الشاشة (3:4)‏</PresentationFormat>
  <Paragraphs>169</Paragraphs>
  <Slides>37</Slides>
  <Notes>1</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تدفق</vt:lpstr>
      <vt:lpstr>إعداد برنامج تعديل السلوك </vt:lpstr>
      <vt:lpstr>إعداد برنامج تعديل السلوك</vt:lpstr>
      <vt:lpstr>الشريحة 3</vt:lpstr>
      <vt:lpstr>1- تحديد السلوك المستهدف</vt:lpstr>
      <vt:lpstr>الشريحة 5</vt:lpstr>
      <vt:lpstr>ولكن من الذي يقرر وجود مشكلة سلوكية ما ؟</vt:lpstr>
      <vt:lpstr>الشريحة 7</vt:lpstr>
      <vt:lpstr>الشريحة 8</vt:lpstr>
      <vt:lpstr>2- اختيار طريقة القياس السلوكي</vt:lpstr>
      <vt:lpstr>اسم الطفل ----            العمر ----              تاريخ الملاحظة ---- اسم الملاحظ -------                                مدة الملاحظة -------- التعليمات : الرجاء تسجيل عدد مرات ظهور السلوك (عدم إتباع التعليمات الوالدية, وعدم الانصياع للأوامر داخل المنزل من قبل الطفل )  من خلال وضع علامة (√) في خانة ظهور السلوك .</vt:lpstr>
      <vt:lpstr>الشريحة 11</vt:lpstr>
      <vt:lpstr>الشريحة 12</vt:lpstr>
      <vt:lpstr>إن معلومات لواحق السلوك أو توابعه تقدم لنا معلومات حول :</vt:lpstr>
      <vt:lpstr>3- صياغة برنامج العلاج وبناء الخطة العلاجية</vt:lpstr>
      <vt:lpstr>     أ- تحديد أهداف العلاج : </vt:lpstr>
      <vt:lpstr>ب- توضيح الشروط أو الظروف التي سيحدث خلالها السلوك </vt:lpstr>
      <vt:lpstr>ج- تحديد الأفراد الداعمين في بيئة الفرد</vt:lpstr>
      <vt:lpstr>د- وضع جدول زمني للخطة العلاجية</vt:lpstr>
      <vt:lpstr>4- اختيار وتطبيق الأسلوب العلاجي</vt:lpstr>
      <vt:lpstr>الشريحة 20</vt:lpstr>
      <vt:lpstr>    </vt:lpstr>
      <vt:lpstr> 5- تقييم نتائج العلاج  </vt:lpstr>
      <vt:lpstr>إن عملية التقييم ذات أهمية لعدة نواح :</vt:lpstr>
      <vt:lpstr>6- تعميم نواتج العلاج </vt:lpstr>
      <vt:lpstr>قضايا أخلاقية في تعديل السلوك</vt:lpstr>
      <vt:lpstr>1- من هو المسؤول عن وضع أهداف العملية الإرشادية :</vt:lpstr>
      <vt:lpstr>الشريحة 27</vt:lpstr>
      <vt:lpstr>2- اختيار طرق وأساليب التدخل العلاجي</vt:lpstr>
      <vt:lpstr>الشريحة 29</vt:lpstr>
      <vt:lpstr>3- المحاسبة وضبط نوعية المعالجة </vt:lpstr>
      <vt:lpstr>الشريحة 31</vt:lpstr>
      <vt:lpstr>الشريحة 32</vt:lpstr>
      <vt:lpstr>الشريحة 33</vt:lpstr>
      <vt:lpstr>الشريحة 34</vt:lpstr>
      <vt:lpstr>  4- مراعاة العلاقة العلاجية  </vt:lpstr>
      <vt:lpstr>الشريحة 36</vt:lpstr>
      <vt:lpstr>الشريحة 37</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برنامج تعديل السلوك</dc:title>
  <dc:creator>شؤثق</dc:creator>
  <cp:lastModifiedBy>شؤثق</cp:lastModifiedBy>
  <cp:revision>67</cp:revision>
  <dcterms:created xsi:type="dcterms:W3CDTF">2017-12-09T16:21:53Z</dcterms:created>
  <dcterms:modified xsi:type="dcterms:W3CDTF">2017-12-25T19:26:40Z</dcterms:modified>
</cp:coreProperties>
</file>